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141560" y="4298400"/>
            <a:ext cx="990576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141560" y="429840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17200" y="429840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318924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490640" y="2666880"/>
            <a:ext cx="318924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839720" y="2666880"/>
            <a:ext cx="318924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141560" y="4298400"/>
            <a:ext cx="318924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490640" y="4298400"/>
            <a:ext cx="318924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839720" y="4298400"/>
            <a:ext cx="318924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33720" cy="31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17200" y="2666880"/>
            <a:ext cx="4833720" cy="31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760" cy="883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17200" y="2666880"/>
            <a:ext cx="4833720" cy="31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141560" y="429840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33720" cy="31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17200" y="429840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1560" y="4298400"/>
            <a:ext cx="9905760" cy="1489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3200" spc="-1" strike="noStrike" cap="all">
                <a:solidFill>
                  <a:srgbClr val="ffffff"/>
                </a:solidFill>
                <a:latin typeface="Century Gothic"/>
              </a:rPr>
              <a:t>Click to edit Master title style</a:t>
            </a:r>
            <a:endParaRPr b="0" lang="pl-PL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</p:spPr>
        <p:txBody>
          <a:bodyPr anchor="ctr">
            <a:noAutofit/>
          </a:bodyPr>
          <a:p>
            <a:pPr marL="2858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 cap="small">
                <a:solidFill>
                  <a:srgbClr val="ffffff"/>
                </a:solidFill>
                <a:latin typeface="Century Gothic"/>
              </a:rPr>
              <a:t>Click to edit Master text styles</a:t>
            </a:r>
            <a:endParaRPr b="0" lang="pl-PL" sz="2000" spc="-1" strike="noStrike" cap="small">
              <a:solidFill>
                <a:srgbClr val="ffffff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 cap="small">
                <a:solidFill>
                  <a:srgbClr val="ffffff"/>
                </a:solidFill>
                <a:latin typeface="Century Gothic"/>
              </a:rPr>
              <a:t>Second level</a:t>
            </a:r>
            <a:endParaRPr b="0" lang="pl-PL" sz="1800" spc="-1" strike="noStrike" cap="small">
              <a:solidFill>
                <a:srgbClr val="ffffff"/>
              </a:solidFill>
              <a:latin typeface="Century Gothic"/>
            </a:endParaRPr>
          </a:p>
          <a:p>
            <a:pPr lvl="2" marL="1200240" indent="-28548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 cap="small">
                <a:solidFill>
                  <a:srgbClr val="ffffff"/>
                </a:solidFill>
                <a:latin typeface="Century Gothic"/>
              </a:rPr>
              <a:t>Third level</a:t>
            </a:r>
            <a:endParaRPr b="0" lang="pl-PL" sz="1600" spc="-1" strike="noStrike" cap="small">
              <a:solidFill>
                <a:srgbClr val="ffffff"/>
              </a:solidFill>
              <a:latin typeface="Century Gothic"/>
            </a:endParaRPr>
          </a:p>
          <a:p>
            <a:pPr lvl="3" marL="15429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1400" spc="-1" strike="noStrike" cap="small">
                <a:solidFill>
                  <a:srgbClr val="ffffff"/>
                </a:solidFill>
                <a:latin typeface="Century Gothic"/>
              </a:rPr>
              <a:t>Fourth level</a:t>
            </a:r>
            <a:endParaRPr b="0" lang="pl-PL" sz="1400" spc="-1" strike="noStrike" cap="small">
              <a:solidFill>
                <a:srgbClr val="ffffff"/>
              </a:solidFill>
              <a:latin typeface="Century Gothic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1400" spc="-1" strike="noStrike" cap="small">
                <a:solidFill>
                  <a:srgbClr val="ffffff"/>
                </a:solidFill>
                <a:latin typeface="Century Gothic"/>
              </a:rPr>
              <a:t>Fifth level</a:t>
            </a:r>
            <a:endParaRPr b="0" lang="pl-PL" sz="1400" spc="-1" strike="noStrike" cap="sm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460D7F2-00CD-47FD-9FAB-223065CB2285}" type="datetime">
              <a:rPr b="1" lang="pl-PL" sz="900" spc="-1" strike="noStrike">
                <a:solidFill>
                  <a:srgbClr val="bfbfbf"/>
                </a:solidFill>
                <a:latin typeface="Century Gothic"/>
              </a:rPr>
              <a:t>21-4-28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3EEF13-A364-4932-8B44-A5E1F1C3B424}" type="slidenum">
              <a:rPr b="1" lang="pl-PL" sz="900" spc="-1" strike="noStrike">
                <a:solidFill>
                  <a:srgbClr val="bfbfbf"/>
                </a:solidFill>
                <a:latin typeface="Century Gothic"/>
              </a:rPr>
              <a:t>&lt;numer&gt;</a:t>
            </a:fld>
            <a:endParaRPr b="0" lang="pl-PL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3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8380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44" name="CustomShape 4"/>
          <p:cNvSpPr/>
          <p:nvPr/>
        </p:nvSpPr>
        <p:spPr>
          <a:xfrm>
            <a:off x="-4514760" y="357084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ubezpieczenia AC, ubezpieczenia NNW, ubezpieczenia chorobowe, ubezpieczenia OC rolników, ubezpieczenia mieszkania od kradzieży, ubezpieczenia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8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8380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ubezpieczenia AC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49" name="CustomShape 4"/>
          <p:cNvSpPr/>
          <p:nvPr/>
        </p:nvSpPr>
        <p:spPr>
          <a:xfrm>
            <a:off x="-4313880" y="343332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ubezpieczenia AC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ubezpieczenia NNW, ubezpieczenia chorobowe, ubezpieczenia OC rolników, ubezpieczenia mieszkania od kradzieży, ubezpieczenia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53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8380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ubezpieczenia AC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ubezpieczenia NNW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54" name="CustomShape 4"/>
          <p:cNvSpPr/>
          <p:nvPr/>
        </p:nvSpPr>
        <p:spPr>
          <a:xfrm>
            <a:off x="-4303080" y="451260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ubezpieczenia AC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ubezpieczenia NNW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ubezpieczenia chorobowe, ubezpieczenia OC rolników, ubezpieczenia mieszkania od kradzieży, ubezpieczenia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58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8380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ubezpieczenia chorobowe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ubezpieczenia AC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ubezpieczenia NNW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59" name="CustomShape 4"/>
          <p:cNvSpPr/>
          <p:nvPr/>
        </p:nvSpPr>
        <p:spPr>
          <a:xfrm>
            <a:off x="-4165560" y="615312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60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ubezpieczenia AC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ubezpieczenia NNW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ubezpieczenia chorobowe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ubezpieczenia OC rolników, ubezpieczenia mieszkania od kradzieży, ubezpieczenia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3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8380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8380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OC rolników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chorobowe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AC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NNW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8380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64" name="CustomShape 4"/>
          <p:cNvSpPr/>
          <p:nvPr/>
        </p:nvSpPr>
        <p:spPr>
          <a:xfrm>
            <a:off x="-3953880" y="453384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AC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NNW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chorobowe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OC rolników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ubezpieczenie mieszkania od kradzieży, ubezpieczenie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8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7894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7894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OC rolników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chorobowe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AC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NNW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9352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mieszkania od kradzieży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69" name="CustomShape 4"/>
          <p:cNvSpPr/>
          <p:nvPr/>
        </p:nvSpPr>
        <p:spPr>
          <a:xfrm>
            <a:off x="-3879720" y="430092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70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AC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NNW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chorobowe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OC rolników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mieszkania od kradzieży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ubezpieczenie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63d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"/>
          <p:cNvSpPr/>
          <p:nvPr/>
        </p:nvSpPr>
        <p:spPr>
          <a:xfrm>
            <a:off x="477000" y="480240"/>
            <a:ext cx="1123776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3" name="Table 3"/>
          <p:cNvGraphicFramePr/>
          <p:nvPr/>
        </p:nvGraphicFramePr>
        <p:xfrm>
          <a:off x="1344240" y="3386520"/>
          <a:ext cx="9749520" cy="2514240"/>
        </p:xfrm>
        <a:graphic>
          <a:graphicData uri="http://schemas.openxmlformats.org/drawingml/2006/table">
            <a:tbl>
              <a:tblPr/>
              <a:tblGrid>
                <a:gridCol w="2314800"/>
                <a:gridCol w="2407680"/>
                <a:gridCol w="2513520"/>
                <a:gridCol w="2513520"/>
              </a:tblGrid>
              <a:tr h="7894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majątkowe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20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osobowe nieobowiązkowe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6f6f6f"/>
                    </a:solidFill>
                  </a:tcPr>
                </a:tc>
              </a:tr>
              <a:tr h="789480"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OC rolników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chorobowe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AC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NNW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a7a7a7"/>
                    </a:solidFill>
                  </a:tcPr>
                </a:tc>
              </a:tr>
              <a:tr h="935280"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zdrowotne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 lIns="167400" rIns="167400" tIns="83520" bIns="83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ubezpieczenie mieszkania od kradzieży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  <a:tc>
                  <a:tcPr marL="167400" marR="167400">
                    <a:lnL w="9360">
                      <a:solidFill>
                        <a:srgbClr val="6f6f6f"/>
                      </a:solidFill>
                    </a:lnL>
                    <a:lnR w="9360">
                      <a:solidFill>
                        <a:srgbClr val="6f6f6f"/>
                      </a:solidFill>
                    </a:lnR>
                    <a:lnT w="9360">
                      <a:solidFill>
                        <a:srgbClr val="6f6f6f"/>
                      </a:solidFill>
                    </a:lnT>
                    <a:lnB w="9360">
                      <a:solidFill>
                        <a:srgbClr val="6f6f6f"/>
                      </a:solidFill>
                    </a:lnB>
                    <a:solidFill>
                      <a:srgbClr val="cdcdcd"/>
                    </a:solidFill>
                  </a:tcPr>
                </a:tc>
              </a:tr>
            </a:tbl>
          </a:graphicData>
        </a:graphic>
      </p:graphicFrame>
      <p:sp>
        <p:nvSpPr>
          <p:cNvPr id="74" name="CustomShape 4"/>
          <p:cNvSpPr/>
          <p:nvPr/>
        </p:nvSpPr>
        <p:spPr>
          <a:xfrm>
            <a:off x="-3932640" y="320040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Kliknij, aby dodać tekst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1036080" y="993600"/>
            <a:ext cx="10119600" cy="21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1b1f23"/>
                </a:solidFill>
                <a:latin typeface="Century Gothic"/>
              </a:rPr>
              <a:t>Uzupełnij tabelę. Dopasuj podane pojęcia w odpowiednie miejsca w tabeli.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         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AC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NNW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chorobowe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OC rolników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mieszkania od kradzieży</a:t>
            </a:r>
            <a:r>
              <a:rPr b="0" lang="pl-PL" sz="2000" spc="-1" strike="noStrike">
                <a:solidFill>
                  <a:srgbClr val="1b1f23"/>
                </a:solidFill>
                <a:latin typeface="Century Gothic"/>
              </a:rPr>
              <a:t>, </a:t>
            </a:r>
            <a:r>
              <a:rPr b="1" lang="pl-PL" sz="2000" spc="-1" strike="noStrike">
                <a:solidFill>
                  <a:srgbClr val="1b1f23"/>
                </a:solidFill>
                <a:latin typeface="Century Gothic"/>
              </a:rPr>
              <a:t>ubezpieczenie zdrowotne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LibreOffice/6.3.0.4$Windows_X86_64 LibreOffice_project/057fc023c990d676a43019934386b85b21a9ee99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2021-04-08T17:30:23Z</dcterms:created>
  <dc:creator/>
  <dc:description/>
  <dc:language>pl-PL</dc:language>
  <cp:lastModifiedBy/>
  <dcterms:modified xsi:type="dcterms:W3CDTF">2021-04-08T18:15:55Z</dcterms:modified>
  <cp:revision>239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