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86" r:id="rId1"/>
  </p:sldMasterIdLst>
  <p:sldIdLst>
    <p:sldId id="256" r:id="rId2"/>
    <p:sldId id="257" r:id="rId3"/>
    <p:sldId id="258" r:id="rId4"/>
    <p:sldId id="259" r:id="rId5"/>
    <p:sldId id="260" r:id="rId6"/>
    <p:sldId id="261" r:id="rId7"/>
    <p:sldId id="282" r:id="rId8"/>
    <p:sldId id="262" r:id="rId9"/>
    <p:sldId id="283" r:id="rId10"/>
    <p:sldId id="263" r:id="rId11"/>
    <p:sldId id="264" r:id="rId12"/>
    <p:sldId id="284" r:id="rId13"/>
    <p:sldId id="285" r:id="rId14"/>
    <p:sldId id="265" r:id="rId15"/>
    <p:sldId id="266" r:id="rId16"/>
    <p:sldId id="286" r:id="rId17"/>
    <p:sldId id="287" r:id="rId18"/>
    <p:sldId id="267" r:id="rId19"/>
    <p:sldId id="288" r:id="rId20"/>
    <p:sldId id="268" r:id="rId21"/>
    <p:sldId id="269" r:id="rId22"/>
    <p:sldId id="289" r:id="rId23"/>
    <p:sldId id="270" r:id="rId24"/>
    <p:sldId id="271" r:id="rId25"/>
    <p:sldId id="281" r:id="rId26"/>
    <p:sldId id="272" r:id="rId27"/>
    <p:sldId id="273" r:id="rId28"/>
    <p:sldId id="274" r:id="rId29"/>
    <p:sldId id="275" r:id="rId30"/>
    <p:sldId id="276" r:id="rId31"/>
    <p:sldId id="277" r:id="rId32"/>
    <p:sldId id="278" r:id="rId33"/>
    <p:sldId id="279" r:id="rId34"/>
    <p:sldId id="280" r:id="rId35"/>
    <p:sldId id="29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921"/>
  </p:normalViewPr>
  <p:slideViewPr>
    <p:cSldViewPr snapToGrid="0" snapToObjects="1">
      <p:cViewPr varScale="1">
        <p:scale>
          <a:sx n="115" d="100"/>
          <a:sy n="115" d="100"/>
        </p:scale>
        <p:origin x="47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B08D05-8746-43B7-AEC9-2DFE8FE8551B}"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C83B21F0-DA96-4304-8DC6-A9C5CDD8C3FD}">
      <dgm:prSet/>
      <dgm:spPr/>
      <dgm:t>
        <a:bodyPr/>
        <a:lstStyle/>
        <a:p>
          <a:r>
            <a:rPr lang="pl-PL"/>
            <a:t>METODA TA POLEGA NA ZADAWANIU SOBIE PYTAŃ „DLACZEGO?”.</a:t>
          </a:r>
          <a:endParaRPr lang="en-US"/>
        </a:p>
      </dgm:t>
    </dgm:pt>
    <dgm:pt modelId="{A25057F6-902B-454B-BC24-7AAD70B1BAFF}" type="parTrans" cxnId="{1FFC9695-9734-469B-B7C2-731901F1BD45}">
      <dgm:prSet/>
      <dgm:spPr/>
      <dgm:t>
        <a:bodyPr/>
        <a:lstStyle/>
        <a:p>
          <a:endParaRPr lang="en-US"/>
        </a:p>
      </dgm:t>
    </dgm:pt>
    <dgm:pt modelId="{69599C62-971E-4932-A0D7-46B633ACDC6E}" type="sibTrans" cxnId="{1FFC9695-9734-469B-B7C2-731901F1BD45}">
      <dgm:prSet/>
      <dgm:spPr/>
      <dgm:t>
        <a:bodyPr/>
        <a:lstStyle/>
        <a:p>
          <a:endParaRPr lang="en-US"/>
        </a:p>
      </dgm:t>
    </dgm:pt>
    <dgm:pt modelId="{EAD4A7D9-F66F-4C2B-B3AA-21F4A2B48D95}">
      <dgm:prSet/>
      <dgm:spPr/>
      <dgm:t>
        <a:bodyPr/>
        <a:lstStyle/>
        <a:p>
          <a:r>
            <a:rPr lang="pl-PL"/>
            <a:t>Pytaj, jaki jest sens informacji, która poznajesz. Pytaj o wszystko, co chciałoby wiedzieć ciekawskie dziecko… dlaczego? Jak to możliwe, że?</a:t>
          </a:r>
          <a:endParaRPr lang="en-US"/>
        </a:p>
      </dgm:t>
    </dgm:pt>
    <dgm:pt modelId="{4FAE7BAE-B639-4515-8D50-FB84F161A388}" type="parTrans" cxnId="{751E03FB-BFD7-4889-BDF6-1E852E72FD63}">
      <dgm:prSet/>
      <dgm:spPr/>
      <dgm:t>
        <a:bodyPr/>
        <a:lstStyle/>
        <a:p>
          <a:endParaRPr lang="en-US"/>
        </a:p>
      </dgm:t>
    </dgm:pt>
    <dgm:pt modelId="{1F8677F2-0204-42AF-9218-26D9F413F447}" type="sibTrans" cxnId="{751E03FB-BFD7-4889-BDF6-1E852E72FD63}">
      <dgm:prSet/>
      <dgm:spPr/>
      <dgm:t>
        <a:bodyPr/>
        <a:lstStyle/>
        <a:p>
          <a:endParaRPr lang="en-US"/>
        </a:p>
      </dgm:t>
    </dgm:pt>
    <dgm:pt modelId="{6BDF14F6-619A-B34C-A9FF-D576D2DAC3E8}" type="pres">
      <dgm:prSet presAssocID="{26B08D05-8746-43B7-AEC9-2DFE8FE8551B}" presName="Name0" presStyleCnt="0">
        <dgm:presLayoutVars>
          <dgm:dir/>
          <dgm:animLvl val="lvl"/>
          <dgm:resizeHandles val="exact"/>
        </dgm:presLayoutVars>
      </dgm:prSet>
      <dgm:spPr/>
    </dgm:pt>
    <dgm:pt modelId="{C2FF6AC7-C2B7-2949-A21A-277F0E980E8F}" type="pres">
      <dgm:prSet presAssocID="{EAD4A7D9-F66F-4C2B-B3AA-21F4A2B48D95}" presName="boxAndChildren" presStyleCnt="0"/>
      <dgm:spPr/>
    </dgm:pt>
    <dgm:pt modelId="{A6DDE32A-72EB-284A-818A-4C7C333EC504}" type="pres">
      <dgm:prSet presAssocID="{EAD4A7D9-F66F-4C2B-B3AA-21F4A2B48D95}" presName="parentTextBox" presStyleLbl="node1" presStyleIdx="0" presStyleCnt="2"/>
      <dgm:spPr/>
    </dgm:pt>
    <dgm:pt modelId="{750F2AD0-2FAC-4A4E-98B3-CA6D618C8B55}" type="pres">
      <dgm:prSet presAssocID="{69599C62-971E-4932-A0D7-46B633ACDC6E}" presName="sp" presStyleCnt="0"/>
      <dgm:spPr/>
    </dgm:pt>
    <dgm:pt modelId="{FAFD9587-B0F2-0F46-9103-666899B6E796}" type="pres">
      <dgm:prSet presAssocID="{C83B21F0-DA96-4304-8DC6-A9C5CDD8C3FD}" presName="arrowAndChildren" presStyleCnt="0"/>
      <dgm:spPr/>
    </dgm:pt>
    <dgm:pt modelId="{11ED9661-E72D-AC4C-994F-1DB47740472F}" type="pres">
      <dgm:prSet presAssocID="{C83B21F0-DA96-4304-8DC6-A9C5CDD8C3FD}" presName="parentTextArrow" presStyleLbl="node1" presStyleIdx="1" presStyleCnt="2"/>
      <dgm:spPr/>
    </dgm:pt>
  </dgm:ptLst>
  <dgm:cxnLst>
    <dgm:cxn modelId="{1FFC9695-9734-469B-B7C2-731901F1BD45}" srcId="{26B08D05-8746-43B7-AEC9-2DFE8FE8551B}" destId="{C83B21F0-DA96-4304-8DC6-A9C5CDD8C3FD}" srcOrd="0" destOrd="0" parTransId="{A25057F6-902B-454B-BC24-7AAD70B1BAFF}" sibTransId="{69599C62-971E-4932-A0D7-46B633ACDC6E}"/>
    <dgm:cxn modelId="{C293D5A5-8A1F-F04B-AA58-1C6C4DCB1B61}" type="presOf" srcId="{EAD4A7D9-F66F-4C2B-B3AA-21F4A2B48D95}" destId="{A6DDE32A-72EB-284A-818A-4C7C333EC504}" srcOrd="0" destOrd="0" presId="urn:microsoft.com/office/officeart/2005/8/layout/process4"/>
    <dgm:cxn modelId="{DD614BC3-BE19-DF40-AA17-31B0381E0FD7}" type="presOf" srcId="{26B08D05-8746-43B7-AEC9-2DFE8FE8551B}" destId="{6BDF14F6-619A-B34C-A9FF-D576D2DAC3E8}" srcOrd="0" destOrd="0" presId="urn:microsoft.com/office/officeart/2005/8/layout/process4"/>
    <dgm:cxn modelId="{7B8964EA-67F3-1E4A-A5C6-987E90F99DD7}" type="presOf" srcId="{C83B21F0-DA96-4304-8DC6-A9C5CDD8C3FD}" destId="{11ED9661-E72D-AC4C-994F-1DB47740472F}" srcOrd="0" destOrd="0" presId="urn:microsoft.com/office/officeart/2005/8/layout/process4"/>
    <dgm:cxn modelId="{751E03FB-BFD7-4889-BDF6-1E852E72FD63}" srcId="{26B08D05-8746-43B7-AEC9-2DFE8FE8551B}" destId="{EAD4A7D9-F66F-4C2B-B3AA-21F4A2B48D95}" srcOrd="1" destOrd="0" parTransId="{4FAE7BAE-B639-4515-8D50-FB84F161A388}" sibTransId="{1F8677F2-0204-42AF-9218-26D9F413F447}"/>
    <dgm:cxn modelId="{B93A6F11-EB5E-A049-A932-064CA259686F}" type="presParOf" srcId="{6BDF14F6-619A-B34C-A9FF-D576D2DAC3E8}" destId="{C2FF6AC7-C2B7-2949-A21A-277F0E980E8F}" srcOrd="0" destOrd="0" presId="urn:microsoft.com/office/officeart/2005/8/layout/process4"/>
    <dgm:cxn modelId="{7E728991-D2F7-8742-B042-4FB46F45A5D5}" type="presParOf" srcId="{C2FF6AC7-C2B7-2949-A21A-277F0E980E8F}" destId="{A6DDE32A-72EB-284A-818A-4C7C333EC504}" srcOrd="0" destOrd="0" presId="urn:microsoft.com/office/officeart/2005/8/layout/process4"/>
    <dgm:cxn modelId="{7909A48E-3D2A-5644-A199-2646FAB8E5D1}" type="presParOf" srcId="{6BDF14F6-619A-B34C-A9FF-D576D2DAC3E8}" destId="{750F2AD0-2FAC-4A4E-98B3-CA6D618C8B55}" srcOrd="1" destOrd="0" presId="urn:microsoft.com/office/officeart/2005/8/layout/process4"/>
    <dgm:cxn modelId="{66C79320-4905-1845-8413-75D5F58DFBA9}" type="presParOf" srcId="{6BDF14F6-619A-B34C-A9FF-D576D2DAC3E8}" destId="{FAFD9587-B0F2-0F46-9103-666899B6E796}" srcOrd="2" destOrd="0" presId="urn:microsoft.com/office/officeart/2005/8/layout/process4"/>
    <dgm:cxn modelId="{6E9D0894-F7CD-564B-95A6-B8AF3C5825E0}" type="presParOf" srcId="{FAFD9587-B0F2-0F46-9103-666899B6E796}" destId="{11ED9661-E72D-AC4C-994F-1DB47740472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14386C-CA64-4BE6-A571-9EDB47F6DE0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54264D4-F5F9-4829-855F-CD6D0490EED8}">
      <dgm:prSet/>
      <dgm:spPr/>
      <dgm:t>
        <a:bodyPr/>
        <a:lstStyle/>
        <a:p>
          <a:r>
            <a:rPr lang="pl-PL" b="1"/>
            <a:t>Metodę nauczyciela można stosować na przykład w taki sposób:</a:t>
          </a:r>
          <a:endParaRPr lang="en-US"/>
        </a:p>
      </dgm:t>
    </dgm:pt>
    <dgm:pt modelId="{30D36F20-8A77-4B07-9C19-0AC0F11D6D8A}" type="parTrans" cxnId="{C379C70E-5B04-4B27-97BE-4DA5B0841FE1}">
      <dgm:prSet/>
      <dgm:spPr/>
      <dgm:t>
        <a:bodyPr/>
        <a:lstStyle/>
        <a:p>
          <a:endParaRPr lang="en-US"/>
        </a:p>
      </dgm:t>
    </dgm:pt>
    <dgm:pt modelId="{1471A976-196C-49D3-9BA6-91D0011E722E}" type="sibTrans" cxnId="{C379C70E-5B04-4B27-97BE-4DA5B0841FE1}">
      <dgm:prSet/>
      <dgm:spPr/>
      <dgm:t>
        <a:bodyPr/>
        <a:lstStyle/>
        <a:p>
          <a:endParaRPr lang="en-US"/>
        </a:p>
      </dgm:t>
    </dgm:pt>
    <dgm:pt modelId="{95742A0A-4AAD-4EA4-ACF1-F2A512AD5379}">
      <dgm:prSet/>
      <dgm:spPr/>
      <dgm:t>
        <a:bodyPr/>
        <a:lstStyle/>
        <a:p>
          <a:r>
            <a:rPr lang="pl-PL"/>
            <a:t>Po zapoznaniu się z fragmentem materiału, można wyjaśnić na głos, jak go rozumiemy i co dla nas to wszystko znaczy.</a:t>
          </a:r>
          <a:endParaRPr lang="en-US"/>
        </a:p>
      </dgm:t>
    </dgm:pt>
    <dgm:pt modelId="{35A0A25A-45A6-4546-BB5F-59FE0E9D048C}" type="parTrans" cxnId="{BEAF8F46-2D42-4897-A6F3-EFA38417A92E}">
      <dgm:prSet/>
      <dgm:spPr/>
      <dgm:t>
        <a:bodyPr/>
        <a:lstStyle/>
        <a:p>
          <a:endParaRPr lang="en-US"/>
        </a:p>
      </dgm:t>
    </dgm:pt>
    <dgm:pt modelId="{012413CB-4105-4BC8-9A6C-AC769F6BC344}" type="sibTrans" cxnId="{BEAF8F46-2D42-4897-A6F3-EFA38417A92E}">
      <dgm:prSet/>
      <dgm:spPr/>
      <dgm:t>
        <a:bodyPr/>
        <a:lstStyle/>
        <a:p>
          <a:endParaRPr lang="en-US"/>
        </a:p>
      </dgm:t>
    </dgm:pt>
    <dgm:pt modelId="{BF629676-4D1B-4DED-83CD-C7381CFD38A9}">
      <dgm:prSet/>
      <dgm:spPr/>
      <dgm:t>
        <a:bodyPr/>
        <a:lstStyle/>
        <a:p>
          <a:r>
            <a:rPr lang="pl-PL"/>
            <a:t>Po nauczeniu się całego obszaru, możemy nauczyć tego kogoś z naszych bliskich: rodziców, partnera, dzieci, rodzeństwo.</a:t>
          </a:r>
          <a:endParaRPr lang="en-US"/>
        </a:p>
      </dgm:t>
    </dgm:pt>
    <dgm:pt modelId="{35F5C09D-4FE2-4A4D-9231-FA6583E52E60}" type="parTrans" cxnId="{B3A5E573-2EE0-4870-BBF3-FC82B831BA72}">
      <dgm:prSet/>
      <dgm:spPr/>
      <dgm:t>
        <a:bodyPr/>
        <a:lstStyle/>
        <a:p>
          <a:endParaRPr lang="en-US"/>
        </a:p>
      </dgm:t>
    </dgm:pt>
    <dgm:pt modelId="{2E651C4D-E594-49C8-A03A-561DC43B6786}" type="sibTrans" cxnId="{B3A5E573-2EE0-4870-BBF3-FC82B831BA72}">
      <dgm:prSet/>
      <dgm:spPr/>
      <dgm:t>
        <a:bodyPr/>
        <a:lstStyle/>
        <a:p>
          <a:endParaRPr lang="en-US"/>
        </a:p>
      </dgm:t>
    </dgm:pt>
    <dgm:pt modelId="{6D00EE8D-EA6E-44C5-B3E4-3069021EF60E}">
      <dgm:prSet/>
      <dgm:spPr/>
      <dgm:t>
        <a:bodyPr/>
        <a:lstStyle/>
        <a:p>
          <a:r>
            <a:rPr lang="pl-PL"/>
            <a:t>Po nauczeniu się całego obszaru, możemy zrobić z tego szkolenie przed kolegami z pracy, uczelni, etc.</a:t>
          </a:r>
          <a:endParaRPr lang="en-US"/>
        </a:p>
      </dgm:t>
    </dgm:pt>
    <dgm:pt modelId="{ED10FAC6-4271-4570-B5B4-1268611A8648}" type="parTrans" cxnId="{3F1B196D-0414-4148-88D5-1FACFF3813B5}">
      <dgm:prSet/>
      <dgm:spPr/>
      <dgm:t>
        <a:bodyPr/>
        <a:lstStyle/>
        <a:p>
          <a:endParaRPr lang="en-US"/>
        </a:p>
      </dgm:t>
    </dgm:pt>
    <dgm:pt modelId="{1F81DDC2-0F8A-413F-9CB7-21BCEC0E48FB}" type="sibTrans" cxnId="{3F1B196D-0414-4148-88D5-1FACFF3813B5}">
      <dgm:prSet/>
      <dgm:spPr/>
      <dgm:t>
        <a:bodyPr/>
        <a:lstStyle/>
        <a:p>
          <a:endParaRPr lang="en-US"/>
        </a:p>
      </dgm:t>
    </dgm:pt>
    <dgm:pt modelId="{5CC53386-0E2B-4A9E-803B-4224DCE2B0E9}">
      <dgm:prSet/>
      <dgm:spPr/>
      <dgm:t>
        <a:bodyPr/>
        <a:lstStyle/>
        <a:p>
          <a:r>
            <a:rPr lang="pl-PL"/>
            <a:t>Podczas uczenia innych, zastanawiamy się, czy to, co przekazujemy, ma sens. Znajdujemy wtedy luki w naszej wiedzy / rozumowaniu i źródła problemu</a:t>
          </a:r>
          <a:endParaRPr lang="en-US"/>
        </a:p>
      </dgm:t>
    </dgm:pt>
    <dgm:pt modelId="{769C6445-F3ED-4313-97AA-54853B83F7F1}" type="parTrans" cxnId="{46AE5BC9-FB47-41E0-9344-4DBA1716254F}">
      <dgm:prSet/>
      <dgm:spPr/>
      <dgm:t>
        <a:bodyPr/>
        <a:lstStyle/>
        <a:p>
          <a:endParaRPr lang="en-US"/>
        </a:p>
      </dgm:t>
    </dgm:pt>
    <dgm:pt modelId="{EA705835-FA7B-4827-9822-402BB2A81012}" type="sibTrans" cxnId="{46AE5BC9-FB47-41E0-9344-4DBA1716254F}">
      <dgm:prSet/>
      <dgm:spPr/>
      <dgm:t>
        <a:bodyPr/>
        <a:lstStyle/>
        <a:p>
          <a:endParaRPr lang="en-US"/>
        </a:p>
      </dgm:t>
    </dgm:pt>
    <dgm:pt modelId="{6184D118-9A60-9D47-B448-DBB3F03E4EF5}" type="pres">
      <dgm:prSet presAssocID="{3614386C-CA64-4BE6-A571-9EDB47F6DE01}" presName="linear" presStyleCnt="0">
        <dgm:presLayoutVars>
          <dgm:animLvl val="lvl"/>
          <dgm:resizeHandles val="exact"/>
        </dgm:presLayoutVars>
      </dgm:prSet>
      <dgm:spPr/>
    </dgm:pt>
    <dgm:pt modelId="{E5F0215D-3BE2-3346-91D5-9F015AA97CB1}" type="pres">
      <dgm:prSet presAssocID="{454264D4-F5F9-4829-855F-CD6D0490EED8}" presName="parentText" presStyleLbl="node1" presStyleIdx="0" presStyleCnt="5">
        <dgm:presLayoutVars>
          <dgm:chMax val="0"/>
          <dgm:bulletEnabled val="1"/>
        </dgm:presLayoutVars>
      </dgm:prSet>
      <dgm:spPr/>
    </dgm:pt>
    <dgm:pt modelId="{54D6FB8F-7B3F-8A4F-A2AA-DAF6C0E4AD68}" type="pres">
      <dgm:prSet presAssocID="{1471A976-196C-49D3-9BA6-91D0011E722E}" presName="spacer" presStyleCnt="0"/>
      <dgm:spPr/>
    </dgm:pt>
    <dgm:pt modelId="{4A4B3CCB-AD68-3C4B-B5E3-E0492069F754}" type="pres">
      <dgm:prSet presAssocID="{95742A0A-4AAD-4EA4-ACF1-F2A512AD5379}" presName="parentText" presStyleLbl="node1" presStyleIdx="1" presStyleCnt="5">
        <dgm:presLayoutVars>
          <dgm:chMax val="0"/>
          <dgm:bulletEnabled val="1"/>
        </dgm:presLayoutVars>
      </dgm:prSet>
      <dgm:spPr/>
    </dgm:pt>
    <dgm:pt modelId="{E761334F-68D3-D145-B717-269850FA3230}" type="pres">
      <dgm:prSet presAssocID="{012413CB-4105-4BC8-9A6C-AC769F6BC344}" presName="spacer" presStyleCnt="0"/>
      <dgm:spPr/>
    </dgm:pt>
    <dgm:pt modelId="{68E49B72-2A33-0645-ADDC-56B92C2580A9}" type="pres">
      <dgm:prSet presAssocID="{BF629676-4D1B-4DED-83CD-C7381CFD38A9}" presName="parentText" presStyleLbl="node1" presStyleIdx="2" presStyleCnt="5">
        <dgm:presLayoutVars>
          <dgm:chMax val="0"/>
          <dgm:bulletEnabled val="1"/>
        </dgm:presLayoutVars>
      </dgm:prSet>
      <dgm:spPr/>
    </dgm:pt>
    <dgm:pt modelId="{2DCF99FF-1EFD-0344-B789-63A685870086}" type="pres">
      <dgm:prSet presAssocID="{2E651C4D-E594-49C8-A03A-561DC43B6786}" presName="spacer" presStyleCnt="0"/>
      <dgm:spPr/>
    </dgm:pt>
    <dgm:pt modelId="{F6692F3E-E84A-AE44-B59A-26393701AB9F}" type="pres">
      <dgm:prSet presAssocID="{6D00EE8D-EA6E-44C5-B3E4-3069021EF60E}" presName="parentText" presStyleLbl="node1" presStyleIdx="3" presStyleCnt="5">
        <dgm:presLayoutVars>
          <dgm:chMax val="0"/>
          <dgm:bulletEnabled val="1"/>
        </dgm:presLayoutVars>
      </dgm:prSet>
      <dgm:spPr/>
    </dgm:pt>
    <dgm:pt modelId="{B899588C-3CE4-9C4E-9F49-B76459A0180A}" type="pres">
      <dgm:prSet presAssocID="{1F81DDC2-0F8A-413F-9CB7-21BCEC0E48FB}" presName="spacer" presStyleCnt="0"/>
      <dgm:spPr/>
    </dgm:pt>
    <dgm:pt modelId="{95C5E153-7CAE-A54A-9D7B-5D33146F7800}" type="pres">
      <dgm:prSet presAssocID="{5CC53386-0E2B-4A9E-803B-4224DCE2B0E9}" presName="parentText" presStyleLbl="node1" presStyleIdx="4" presStyleCnt="5">
        <dgm:presLayoutVars>
          <dgm:chMax val="0"/>
          <dgm:bulletEnabled val="1"/>
        </dgm:presLayoutVars>
      </dgm:prSet>
      <dgm:spPr/>
    </dgm:pt>
  </dgm:ptLst>
  <dgm:cxnLst>
    <dgm:cxn modelId="{C379C70E-5B04-4B27-97BE-4DA5B0841FE1}" srcId="{3614386C-CA64-4BE6-A571-9EDB47F6DE01}" destId="{454264D4-F5F9-4829-855F-CD6D0490EED8}" srcOrd="0" destOrd="0" parTransId="{30D36F20-8A77-4B07-9C19-0AC0F11D6D8A}" sibTransId="{1471A976-196C-49D3-9BA6-91D0011E722E}"/>
    <dgm:cxn modelId="{F2F94A34-657C-BA49-8F9F-6807CB278D09}" type="presOf" srcId="{BF629676-4D1B-4DED-83CD-C7381CFD38A9}" destId="{68E49B72-2A33-0645-ADDC-56B92C2580A9}" srcOrd="0" destOrd="0" presId="urn:microsoft.com/office/officeart/2005/8/layout/vList2"/>
    <dgm:cxn modelId="{BEAF8F46-2D42-4897-A6F3-EFA38417A92E}" srcId="{3614386C-CA64-4BE6-A571-9EDB47F6DE01}" destId="{95742A0A-4AAD-4EA4-ACF1-F2A512AD5379}" srcOrd="1" destOrd="0" parTransId="{35A0A25A-45A6-4546-BB5F-59FE0E9D048C}" sibTransId="{012413CB-4105-4BC8-9A6C-AC769F6BC344}"/>
    <dgm:cxn modelId="{3F1B196D-0414-4148-88D5-1FACFF3813B5}" srcId="{3614386C-CA64-4BE6-A571-9EDB47F6DE01}" destId="{6D00EE8D-EA6E-44C5-B3E4-3069021EF60E}" srcOrd="3" destOrd="0" parTransId="{ED10FAC6-4271-4570-B5B4-1268611A8648}" sibTransId="{1F81DDC2-0F8A-413F-9CB7-21BCEC0E48FB}"/>
    <dgm:cxn modelId="{B352A76E-5397-4B42-B0B2-3713DB7630E1}" type="presOf" srcId="{5CC53386-0E2B-4A9E-803B-4224DCE2B0E9}" destId="{95C5E153-7CAE-A54A-9D7B-5D33146F7800}" srcOrd="0" destOrd="0" presId="urn:microsoft.com/office/officeart/2005/8/layout/vList2"/>
    <dgm:cxn modelId="{B3A5E573-2EE0-4870-BBF3-FC82B831BA72}" srcId="{3614386C-CA64-4BE6-A571-9EDB47F6DE01}" destId="{BF629676-4D1B-4DED-83CD-C7381CFD38A9}" srcOrd="2" destOrd="0" parTransId="{35F5C09D-4FE2-4A4D-9231-FA6583E52E60}" sibTransId="{2E651C4D-E594-49C8-A03A-561DC43B6786}"/>
    <dgm:cxn modelId="{B831ED77-0D5A-6443-9322-C0EABFA664E1}" type="presOf" srcId="{95742A0A-4AAD-4EA4-ACF1-F2A512AD5379}" destId="{4A4B3CCB-AD68-3C4B-B5E3-E0492069F754}" srcOrd="0" destOrd="0" presId="urn:microsoft.com/office/officeart/2005/8/layout/vList2"/>
    <dgm:cxn modelId="{9A1A1885-2A38-1048-86A7-023860541487}" type="presOf" srcId="{454264D4-F5F9-4829-855F-CD6D0490EED8}" destId="{E5F0215D-3BE2-3346-91D5-9F015AA97CB1}" srcOrd="0" destOrd="0" presId="urn:microsoft.com/office/officeart/2005/8/layout/vList2"/>
    <dgm:cxn modelId="{46AE5BC9-FB47-41E0-9344-4DBA1716254F}" srcId="{3614386C-CA64-4BE6-A571-9EDB47F6DE01}" destId="{5CC53386-0E2B-4A9E-803B-4224DCE2B0E9}" srcOrd="4" destOrd="0" parTransId="{769C6445-F3ED-4313-97AA-54853B83F7F1}" sibTransId="{EA705835-FA7B-4827-9822-402BB2A81012}"/>
    <dgm:cxn modelId="{B7A8A0E8-4191-8041-B433-C8C8A9EA7483}" type="presOf" srcId="{6D00EE8D-EA6E-44C5-B3E4-3069021EF60E}" destId="{F6692F3E-E84A-AE44-B59A-26393701AB9F}" srcOrd="0" destOrd="0" presId="urn:microsoft.com/office/officeart/2005/8/layout/vList2"/>
    <dgm:cxn modelId="{EBF2E2F8-94EF-8240-ABFE-159C12D26601}" type="presOf" srcId="{3614386C-CA64-4BE6-A571-9EDB47F6DE01}" destId="{6184D118-9A60-9D47-B448-DBB3F03E4EF5}" srcOrd="0" destOrd="0" presId="urn:microsoft.com/office/officeart/2005/8/layout/vList2"/>
    <dgm:cxn modelId="{7DFF3234-4FCC-FB41-B82C-811C2E99AA16}" type="presParOf" srcId="{6184D118-9A60-9D47-B448-DBB3F03E4EF5}" destId="{E5F0215D-3BE2-3346-91D5-9F015AA97CB1}" srcOrd="0" destOrd="0" presId="urn:microsoft.com/office/officeart/2005/8/layout/vList2"/>
    <dgm:cxn modelId="{320E5731-60AB-BB4D-ADA4-769131BEEE00}" type="presParOf" srcId="{6184D118-9A60-9D47-B448-DBB3F03E4EF5}" destId="{54D6FB8F-7B3F-8A4F-A2AA-DAF6C0E4AD68}" srcOrd="1" destOrd="0" presId="urn:microsoft.com/office/officeart/2005/8/layout/vList2"/>
    <dgm:cxn modelId="{3F4C47EA-D20F-984C-A47F-22C77359398B}" type="presParOf" srcId="{6184D118-9A60-9D47-B448-DBB3F03E4EF5}" destId="{4A4B3CCB-AD68-3C4B-B5E3-E0492069F754}" srcOrd="2" destOrd="0" presId="urn:microsoft.com/office/officeart/2005/8/layout/vList2"/>
    <dgm:cxn modelId="{BE9A630E-81B7-944E-883C-2FC6C3B99825}" type="presParOf" srcId="{6184D118-9A60-9D47-B448-DBB3F03E4EF5}" destId="{E761334F-68D3-D145-B717-269850FA3230}" srcOrd="3" destOrd="0" presId="urn:microsoft.com/office/officeart/2005/8/layout/vList2"/>
    <dgm:cxn modelId="{0F863385-B9FA-2348-A359-9F4C6B50AD68}" type="presParOf" srcId="{6184D118-9A60-9D47-B448-DBB3F03E4EF5}" destId="{68E49B72-2A33-0645-ADDC-56B92C2580A9}" srcOrd="4" destOrd="0" presId="urn:microsoft.com/office/officeart/2005/8/layout/vList2"/>
    <dgm:cxn modelId="{BA599B48-6451-2D41-B57C-74899FBBA6B7}" type="presParOf" srcId="{6184D118-9A60-9D47-B448-DBB3F03E4EF5}" destId="{2DCF99FF-1EFD-0344-B789-63A685870086}" srcOrd="5" destOrd="0" presId="urn:microsoft.com/office/officeart/2005/8/layout/vList2"/>
    <dgm:cxn modelId="{454BF015-7C57-CF45-A9BE-58AC2AC31C8A}" type="presParOf" srcId="{6184D118-9A60-9D47-B448-DBB3F03E4EF5}" destId="{F6692F3E-E84A-AE44-B59A-26393701AB9F}" srcOrd="6" destOrd="0" presId="urn:microsoft.com/office/officeart/2005/8/layout/vList2"/>
    <dgm:cxn modelId="{1F7DB59A-0AE8-5A41-BA06-529E46FA2BC3}" type="presParOf" srcId="{6184D118-9A60-9D47-B448-DBB3F03E4EF5}" destId="{B899588C-3CE4-9C4E-9F49-B76459A0180A}" srcOrd="7" destOrd="0" presId="urn:microsoft.com/office/officeart/2005/8/layout/vList2"/>
    <dgm:cxn modelId="{7B2BA5DB-8BDF-264C-B856-C290EAC08297}" type="presParOf" srcId="{6184D118-9A60-9D47-B448-DBB3F03E4EF5}" destId="{95C5E153-7CAE-A54A-9D7B-5D33146F780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DE32A-72EB-284A-818A-4C7C333EC504}">
      <dsp:nvSpPr>
        <dsp:cNvPr id="0" name=""/>
        <dsp:cNvSpPr/>
      </dsp:nvSpPr>
      <dsp:spPr>
        <a:xfrm>
          <a:off x="0" y="2953628"/>
          <a:ext cx="5469466" cy="19378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pl-PL" sz="2500" kern="1200"/>
            <a:t>Pytaj, jaki jest sens informacji, która poznajesz. Pytaj o wszystko, co chciałoby wiedzieć ciekawskie dziecko… dlaczego? Jak to możliwe, że?</a:t>
          </a:r>
          <a:endParaRPr lang="en-US" sz="2500" kern="1200"/>
        </a:p>
      </dsp:txBody>
      <dsp:txXfrm>
        <a:off x="0" y="2953628"/>
        <a:ext cx="5469466" cy="1937899"/>
      </dsp:txXfrm>
    </dsp:sp>
    <dsp:sp modelId="{11ED9661-E72D-AC4C-994F-1DB47740472F}">
      <dsp:nvSpPr>
        <dsp:cNvPr id="0" name=""/>
        <dsp:cNvSpPr/>
      </dsp:nvSpPr>
      <dsp:spPr>
        <a:xfrm rot="10800000">
          <a:off x="0" y="2206"/>
          <a:ext cx="5469466" cy="2980490"/>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pl-PL" sz="2500" kern="1200"/>
            <a:t>METODA TA POLEGA NA ZADAWANIU SOBIE PYTAŃ „DLACZEGO?”.</a:t>
          </a:r>
          <a:endParaRPr lang="en-US" sz="2500" kern="1200"/>
        </a:p>
      </dsp:txBody>
      <dsp:txXfrm rot="10800000">
        <a:off x="0" y="2206"/>
        <a:ext cx="5469466" cy="1936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0215D-3BE2-3346-91D5-9F015AA97CB1}">
      <dsp:nvSpPr>
        <dsp:cNvPr id="0" name=""/>
        <dsp:cNvSpPr/>
      </dsp:nvSpPr>
      <dsp:spPr>
        <a:xfrm>
          <a:off x="0" y="26587"/>
          <a:ext cx="5469466" cy="9266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b="1" kern="1200"/>
            <a:t>Metodę nauczyciela można stosować na przykład w taki sposób:</a:t>
          </a:r>
          <a:endParaRPr lang="en-US" sz="1800" kern="1200"/>
        </a:p>
      </dsp:txBody>
      <dsp:txXfrm>
        <a:off x="45235" y="71822"/>
        <a:ext cx="5378996" cy="836170"/>
      </dsp:txXfrm>
    </dsp:sp>
    <dsp:sp modelId="{4A4B3CCB-AD68-3C4B-B5E3-E0492069F754}">
      <dsp:nvSpPr>
        <dsp:cNvPr id="0" name=""/>
        <dsp:cNvSpPr/>
      </dsp:nvSpPr>
      <dsp:spPr>
        <a:xfrm>
          <a:off x="0" y="1005067"/>
          <a:ext cx="5469466" cy="9266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a:t>Po zapoznaniu się z fragmentem materiału, można wyjaśnić na głos, jak go rozumiemy i co dla nas to wszystko znaczy.</a:t>
          </a:r>
          <a:endParaRPr lang="en-US" sz="1800" kern="1200"/>
        </a:p>
      </dsp:txBody>
      <dsp:txXfrm>
        <a:off x="45235" y="1050302"/>
        <a:ext cx="5378996" cy="836170"/>
      </dsp:txXfrm>
    </dsp:sp>
    <dsp:sp modelId="{68E49B72-2A33-0645-ADDC-56B92C2580A9}">
      <dsp:nvSpPr>
        <dsp:cNvPr id="0" name=""/>
        <dsp:cNvSpPr/>
      </dsp:nvSpPr>
      <dsp:spPr>
        <a:xfrm>
          <a:off x="0" y="1983547"/>
          <a:ext cx="5469466" cy="9266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a:t>Po nauczeniu się całego obszaru, możemy nauczyć tego kogoś z naszych bliskich: rodziców, partnera, dzieci, rodzeństwo.</a:t>
          </a:r>
          <a:endParaRPr lang="en-US" sz="1800" kern="1200"/>
        </a:p>
      </dsp:txBody>
      <dsp:txXfrm>
        <a:off x="45235" y="2028782"/>
        <a:ext cx="5378996" cy="836170"/>
      </dsp:txXfrm>
    </dsp:sp>
    <dsp:sp modelId="{F6692F3E-E84A-AE44-B59A-26393701AB9F}">
      <dsp:nvSpPr>
        <dsp:cNvPr id="0" name=""/>
        <dsp:cNvSpPr/>
      </dsp:nvSpPr>
      <dsp:spPr>
        <a:xfrm>
          <a:off x="0" y="2962027"/>
          <a:ext cx="5469466" cy="9266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a:t>Po nauczeniu się całego obszaru, możemy zrobić z tego szkolenie przed kolegami z pracy, uczelni, etc.</a:t>
          </a:r>
          <a:endParaRPr lang="en-US" sz="1800" kern="1200"/>
        </a:p>
      </dsp:txBody>
      <dsp:txXfrm>
        <a:off x="45235" y="3007262"/>
        <a:ext cx="5378996" cy="836170"/>
      </dsp:txXfrm>
    </dsp:sp>
    <dsp:sp modelId="{95C5E153-7CAE-A54A-9D7B-5D33146F7800}">
      <dsp:nvSpPr>
        <dsp:cNvPr id="0" name=""/>
        <dsp:cNvSpPr/>
      </dsp:nvSpPr>
      <dsp:spPr>
        <a:xfrm>
          <a:off x="0" y="3940507"/>
          <a:ext cx="5469466" cy="9266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a:t>Podczas uczenia innych, zastanawiamy się, czy to, co przekazujemy, ma sens. Znajdujemy wtedy luki w naszej wiedzy / rozumowaniu i źródła problemu</a:t>
          </a:r>
          <a:endParaRPr lang="en-US" sz="1800" kern="1200"/>
        </a:p>
      </dsp:txBody>
      <dsp:txXfrm>
        <a:off x="45235" y="3985742"/>
        <a:ext cx="5378996" cy="83617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l-PL"/>
              <a:t>Kliknij, aby edytować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AB3A824-1A51-4B26-AD58-A6D8E14F6C04}" type="datetimeFigureOut">
              <a:rPr lang="en-US" smtClean="0"/>
              <a:t>2/4/22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a:t>
              </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2969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CBC1C18-307B-4F68-A007-B5B542270E8D}" type="datetimeFigureOut">
              <a:rPr lang="en-US" smtClean="0"/>
              <a:t>2/4/22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4926377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3CBC1C18-307B-4F68-A007-B5B542270E8D}" type="datetimeFigureOut">
              <a:rPr lang="en-US" smtClean="0"/>
              <a:t>2/4/22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536043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3CBC1C18-307B-4F68-A007-B5B542270E8D}" type="datetimeFigureOut">
              <a:rPr lang="en-US" smtClean="0"/>
              <a:t>2/4/22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43876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3CBC1C18-307B-4F68-A007-B5B542270E8D}" type="datetimeFigureOut">
              <a:rPr lang="en-US" smtClean="0"/>
              <a:t>2/4/22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085375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3CBC1C18-307B-4F68-A007-B5B542270E8D}" type="datetimeFigureOut">
              <a:rPr lang="en-US" smtClean="0"/>
              <a:t>2/4/22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567130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3CBC1C18-307B-4F68-A007-B5B542270E8D}" type="datetimeFigureOut">
              <a:rPr lang="en-US" smtClean="0"/>
              <a:t>2/4/22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681448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t>2/4/22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560616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t>2/4/22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466174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t>2/4/22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0348940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l-PL"/>
              <a:t>Kliknij, aby edytować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3E5059C3-6A89-4494-99FF-5A4D6FFD50EB}" type="datetimeFigureOut">
              <a:rPr lang="en-US" smtClean="0"/>
              <a:t>2/4/22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3198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3CBC1C18-307B-4F68-A007-B5B542270E8D}" type="datetimeFigureOut">
              <a:rPr lang="en-US" smtClean="0"/>
              <a:t>2/4/22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9080953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2/4/22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893630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2/4/22</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544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2/4/22</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1034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l-PL"/>
              <a:t>Kliknij, aby edytować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CBC1C18-307B-4F68-A007-B5B542270E8D}" type="datetimeFigureOut">
              <a:rPr lang="en-US" smtClean="0"/>
              <a:t>2/4/22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002581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l-PL"/>
              <a:t>Kliknij, aby edytować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CBC1C18-307B-4F68-A007-B5B542270E8D}" type="datetimeFigureOut">
              <a:rPr lang="en-US" smtClean="0"/>
              <a:t>2/4/22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635329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CBC1C18-307B-4F68-A007-B5B542270E8D}" type="datetimeFigureOut">
              <a:rPr lang="en-US" smtClean="0"/>
              <a:t>2/4/22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
              </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73914812"/>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 id="2147484100" r:id="rId14"/>
    <p:sldLayoutId id="2147484101" r:id="rId15"/>
    <p:sldLayoutId id="2147484102" r:id="rId16"/>
    <p:sldLayoutId id="2147484103"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9.xml"/><Relationship Id="rId5" Type="http://schemas.openxmlformats.org/officeDocument/2006/relationships/image" Target="../media/image15.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8.xml"/><Relationship Id="rId5" Type="http://schemas.openxmlformats.org/officeDocument/2006/relationships/image" Target="../media/image30.jpe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klosinski.net/notatki-metoda-cornella-i-mapy-mysli/" TargetMode="Externa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AD4E66-CE00-1347-890E-187112C8A82A}"/>
              </a:ext>
            </a:extLst>
          </p:cNvPr>
          <p:cNvSpPr>
            <a:spLocks noGrp="1"/>
          </p:cNvSpPr>
          <p:nvPr>
            <p:ph type="title"/>
          </p:nvPr>
        </p:nvSpPr>
        <p:spPr>
          <a:xfrm>
            <a:off x="1293810" y="1388534"/>
            <a:ext cx="8950327" cy="1371600"/>
          </a:xfrm>
        </p:spPr>
        <p:txBody>
          <a:bodyPr>
            <a:normAutofit/>
          </a:bodyPr>
          <a:lstStyle/>
          <a:p>
            <a:r>
              <a:rPr lang="pl-PL" sz="4800" b="1" dirty="0"/>
              <a:t>Włam się do mózgu</a:t>
            </a:r>
            <a:br>
              <a:rPr lang="pl-PL" b="1" dirty="0"/>
            </a:br>
            <a:endParaRPr lang="pl-PL" dirty="0"/>
          </a:p>
        </p:txBody>
      </p:sp>
      <p:sp>
        <p:nvSpPr>
          <p:cNvPr id="3" name="Podtytuł 2">
            <a:extLst>
              <a:ext uri="{FF2B5EF4-FFF2-40B4-BE49-F238E27FC236}">
                <a16:creationId xmlns:a16="http://schemas.microsoft.com/office/drawing/2014/main" id="{A8C599FD-6DBA-8342-B9B4-CC5FB8CFD482}"/>
              </a:ext>
            </a:extLst>
          </p:cNvPr>
          <p:cNvSpPr>
            <a:spLocks noGrp="1"/>
          </p:cNvSpPr>
          <p:nvPr>
            <p:ph idx="1"/>
          </p:nvPr>
        </p:nvSpPr>
        <p:spPr/>
        <p:txBody>
          <a:bodyPr>
            <a:noAutofit/>
          </a:bodyPr>
          <a:lstStyle/>
          <a:p>
            <a:pPr marL="0" indent="0">
              <a:buNone/>
            </a:pPr>
            <a:r>
              <a:rPr lang="pl-PL" sz="4000" dirty="0"/>
              <a:t>Czyli o technikach skutecznego uczenia się</a:t>
            </a:r>
          </a:p>
          <a:p>
            <a:pPr marL="0" indent="0">
              <a:buNone/>
            </a:pPr>
            <a:r>
              <a:rPr lang="pl-PL" sz="2000" b="1" dirty="0"/>
              <a:t>na podstawie książki Radka Kotarskiego</a:t>
            </a:r>
          </a:p>
        </p:txBody>
      </p:sp>
      <p:sp>
        <p:nvSpPr>
          <p:cNvPr id="4" name="Symbol zastępczy tekstu 3">
            <a:extLst>
              <a:ext uri="{FF2B5EF4-FFF2-40B4-BE49-F238E27FC236}">
                <a16:creationId xmlns:a16="http://schemas.microsoft.com/office/drawing/2014/main" id="{6FC7FE3D-5AB8-1944-9F66-DEBE5D8FA920}"/>
              </a:ext>
            </a:extLst>
          </p:cNvPr>
          <p:cNvSpPr>
            <a:spLocks noGrp="1"/>
          </p:cNvSpPr>
          <p:nvPr>
            <p:ph type="body" sz="half" idx="2"/>
          </p:nvPr>
        </p:nvSpPr>
        <p:spPr>
          <a:xfrm>
            <a:off x="1293811" y="3031064"/>
            <a:ext cx="3718455" cy="2908299"/>
          </a:xfrm>
        </p:spPr>
        <p:txBody>
          <a:bodyPr/>
          <a:lstStyle/>
          <a:p>
            <a:endParaRPr lang="pl-PL"/>
          </a:p>
        </p:txBody>
      </p:sp>
      <p:pic>
        <p:nvPicPr>
          <p:cNvPr id="6" name="Obraz 5">
            <a:extLst>
              <a:ext uri="{FF2B5EF4-FFF2-40B4-BE49-F238E27FC236}">
                <a16:creationId xmlns:a16="http://schemas.microsoft.com/office/drawing/2014/main" id="{E79F8C3A-6E66-AC4C-9B41-1FD5F06B19C2}"/>
              </a:ext>
            </a:extLst>
          </p:cNvPr>
          <p:cNvPicPr>
            <a:picLocks noChangeAspect="1"/>
          </p:cNvPicPr>
          <p:nvPr/>
        </p:nvPicPr>
        <p:blipFill>
          <a:blip r:embed="rId2"/>
          <a:stretch>
            <a:fillRect/>
          </a:stretch>
        </p:blipFill>
        <p:spPr>
          <a:xfrm>
            <a:off x="1756038" y="3031064"/>
            <a:ext cx="2794000" cy="2908300"/>
          </a:xfrm>
          <a:prstGeom prst="rect">
            <a:avLst/>
          </a:prstGeom>
        </p:spPr>
      </p:pic>
    </p:spTree>
    <p:extLst>
      <p:ext uri="{BB962C8B-B14F-4D97-AF65-F5344CB8AC3E}">
        <p14:creationId xmlns:p14="http://schemas.microsoft.com/office/powerpoint/2010/main" val="445495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4" name="Picture 73">
            <a:extLst>
              <a:ext uri="{FF2B5EF4-FFF2-40B4-BE49-F238E27FC236}">
                <a16:creationId xmlns:a16="http://schemas.microsoft.com/office/drawing/2014/main" id="{640BAB49-521A-4847-8CD2-806C48DFA9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88825" cy="6856214"/>
          </a:xfrm>
          <a:prstGeom prst="rect">
            <a:avLst/>
          </a:prstGeom>
        </p:spPr>
      </p:pic>
      <p:cxnSp>
        <p:nvCxnSpPr>
          <p:cNvPr id="76" name="Straight Connector 75">
            <a:extLst>
              <a:ext uri="{FF2B5EF4-FFF2-40B4-BE49-F238E27FC236}">
                <a16:creationId xmlns:a16="http://schemas.microsoft.com/office/drawing/2014/main" id="{B98F1179-1183-4919-9064-D6B2602184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78" name="Picture 77">
            <a:extLst>
              <a:ext uri="{FF2B5EF4-FFF2-40B4-BE49-F238E27FC236}">
                <a16:creationId xmlns:a16="http://schemas.microsoft.com/office/drawing/2014/main" id="{5FA5DA81-4C36-4310-92B7-8BB8D53BBC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ytuł 1">
            <a:extLst>
              <a:ext uri="{FF2B5EF4-FFF2-40B4-BE49-F238E27FC236}">
                <a16:creationId xmlns:a16="http://schemas.microsoft.com/office/drawing/2014/main" id="{DFE1BA50-BF79-D04F-B423-1E343F2A32B0}"/>
              </a:ext>
            </a:extLst>
          </p:cNvPr>
          <p:cNvSpPr>
            <a:spLocks noGrp="1"/>
          </p:cNvSpPr>
          <p:nvPr>
            <p:ph type="title"/>
          </p:nvPr>
        </p:nvSpPr>
        <p:spPr>
          <a:xfrm>
            <a:off x="1102619" y="4404852"/>
            <a:ext cx="9989677" cy="1054745"/>
          </a:xfrm>
        </p:spPr>
        <p:txBody>
          <a:bodyPr vert="horz" lIns="91440" tIns="45720" rIns="91440" bIns="45720" rtlCol="0" anchor="b">
            <a:normAutofit/>
          </a:bodyPr>
          <a:lstStyle/>
          <a:p>
            <a:r>
              <a:rPr lang="en-US" sz="5400"/>
              <a:t>Metoda tancerki</a:t>
            </a:r>
          </a:p>
        </p:txBody>
      </p:sp>
      <p:sp>
        <p:nvSpPr>
          <p:cNvPr id="56" name="Symbol zastępczy zawartości 2">
            <a:extLst>
              <a:ext uri="{FF2B5EF4-FFF2-40B4-BE49-F238E27FC236}">
                <a16:creationId xmlns:a16="http://schemas.microsoft.com/office/drawing/2014/main" id="{0E022593-7F79-AE40-9614-0FB1A2738C20}"/>
              </a:ext>
            </a:extLst>
          </p:cNvPr>
          <p:cNvSpPr>
            <a:spLocks noGrp="1"/>
          </p:cNvSpPr>
          <p:nvPr>
            <p:ph type="body" sz="half" idx="2"/>
          </p:nvPr>
        </p:nvSpPr>
        <p:spPr>
          <a:xfrm>
            <a:off x="1298448" y="5540582"/>
            <a:ext cx="9603727" cy="388793"/>
          </a:xfrm>
        </p:spPr>
        <p:txBody>
          <a:bodyPr vert="horz" lIns="91440" tIns="45720" rIns="91440" bIns="45720" rtlCol="0" anchor="t">
            <a:normAutofit/>
          </a:bodyPr>
          <a:lstStyle/>
          <a:p>
            <a:pPr>
              <a:lnSpc>
                <a:spcPct val="90000"/>
              </a:lnSpc>
            </a:pPr>
            <a:r>
              <a:rPr lang="en-US" sz="2100" dirty="0">
                <a:solidFill>
                  <a:schemeClr val="tx1"/>
                </a:solidFill>
              </a:rPr>
              <a:t>Jest to </a:t>
            </a:r>
            <a:r>
              <a:rPr lang="en-US" sz="2100" dirty="0" err="1">
                <a:solidFill>
                  <a:schemeClr val="tx1"/>
                </a:solidFill>
              </a:rPr>
              <a:t>nic</a:t>
            </a:r>
            <a:r>
              <a:rPr lang="en-US" sz="2100" dirty="0">
                <a:solidFill>
                  <a:schemeClr val="tx1"/>
                </a:solidFill>
              </a:rPr>
              <a:t> </a:t>
            </a:r>
            <a:r>
              <a:rPr lang="en-US" sz="2100" dirty="0" err="1">
                <a:solidFill>
                  <a:schemeClr val="tx1"/>
                </a:solidFill>
              </a:rPr>
              <a:t>innego</a:t>
            </a:r>
            <a:r>
              <a:rPr lang="en-US" sz="2100" dirty="0">
                <a:solidFill>
                  <a:schemeClr val="tx1"/>
                </a:solidFill>
              </a:rPr>
              <a:t> jak </a:t>
            </a:r>
            <a:r>
              <a:rPr lang="en-US" sz="2100" dirty="0" err="1">
                <a:solidFill>
                  <a:schemeClr val="tx1"/>
                </a:solidFill>
              </a:rPr>
              <a:t>rozłożenie</a:t>
            </a:r>
            <a:r>
              <a:rPr lang="en-US" sz="2100" dirty="0">
                <a:solidFill>
                  <a:schemeClr val="tx1"/>
                </a:solidFill>
              </a:rPr>
              <a:t> </a:t>
            </a:r>
            <a:r>
              <a:rPr lang="en-US" sz="2100" dirty="0" err="1">
                <a:solidFill>
                  <a:schemeClr val="tx1"/>
                </a:solidFill>
              </a:rPr>
              <a:t>nauki</a:t>
            </a:r>
            <a:r>
              <a:rPr lang="en-US" sz="2100" dirty="0">
                <a:solidFill>
                  <a:schemeClr val="tx1"/>
                </a:solidFill>
              </a:rPr>
              <a:t> w </a:t>
            </a:r>
            <a:r>
              <a:rPr lang="en-US" sz="2100" dirty="0" err="1">
                <a:solidFill>
                  <a:schemeClr val="tx1"/>
                </a:solidFill>
              </a:rPr>
              <a:t>czasie</a:t>
            </a:r>
            <a:r>
              <a:rPr lang="en-US" sz="2100" dirty="0">
                <a:solidFill>
                  <a:schemeClr val="tx1"/>
                </a:solidFill>
              </a:rPr>
              <a:t>.</a:t>
            </a:r>
          </a:p>
        </p:txBody>
      </p:sp>
      <p:sp>
        <p:nvSpPr>
          <p:cNvPr id="80" name="Rectangle 79">
            <a:extLst>
              <a:ext uri="{FF2B5EF4-FFF2-40B4-BE49-F238E27FC236}">
                <a16:creationId xmlns:a16="http://schemas.microsoft.com/office/drawing/2014/main" id="{0487C957-7FC7-4EA7-BDD6-7D6B357C9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9999652"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Symbol zastępczy obrazu 6" descr="Obraz zawierający tekst, leżące, stopy&#10;&#10;Opis wygenerowany automatycznie">
            <a:extLst>
              <a:ext uri="{FF2B5EF4-FFF2-40B4-BE49-F238E27FC236}">
                <a16:creationId xmlns:a16="http://schemas.microsoft.com/office/drawing/2014/main" id="{1EFAC7B6-1F8E-3043-AA2B-B6D72328CE6F}"/>
              </a:ext>
            </a:extLst>
          </p:cNvPr>
          <p:cNvPicPr>
            <a:picLocks noGrp="1" noChangeAspect="1"/>
          </p:cNvPicPr>
          <p:nvPr>
            <p:ph type="pic" idx="1"/>
          </p:nvPr>
        </p:nvPicPr>
        <p:blipFill rotWithShape="1">
          <a:blip r:embed="rId5" cstate="screen">
            <a:extLst>
              <a:ext uri="{28A0092B-C50C-407E-A947-70E740481C1C}">
                <a14:useLocalDpi xmlns:a14="http://schemas.microsoft.com/office/drawing/2010/main"/>
              </a:ext>
            </a:extLst>
          </a:blip>
          <a:srcRect/>
          <a:stretch/>
        </p:blipFill>
        <p:spPr>
          <a:xfrm>
            <a:off x="4419365" y="1410207"/>
            <a:ext cx="3359633" cy="2455875"/>
          </a:xfrm>
          <a:prstGeom prst="rect">
            <a:avLst/>
          </a:prstGeom>
        </p:spPr>
      </p:pic>
      <p:cxnSp>
        <p:nvCxnSpPr>
          <p:cNvPr id="82" name="Straight Connector 81">
            <a:extLst>
              <a:ext uri="{FF2B5EF4-FFF2-40B4-BE49-F238E27FC236}">
                <a16:creationId xmlns:a16="http://schemas.microsoft.com/office/drawing/2014/main" id="{4C1B9DA3-CEAD-441F-B353-6446DF8FB3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8448" y="5501254"/>
            <a:ext cx="960372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7090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8" name="Picture 39">
            <a:extLst>
              <a:ext uri="{FF2B5EF4-FFF2-40B4-BE49-F238E27FC236}">
                <a16:creationId xmlns:a16="http://schemas.microsoft.com/office/drawing/2014/main" id="{6FDF4ADC-C44A-4C41-B974-6F4B3C7223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88825" cy="6856214"/>
          </a:xfrm>
          <a:prstGeom prst="rect">
            <a:avLst/>
          </a:prstGeom>
        </p:spPr>
      </p:pic>
      <p:cxnSp>
        <p:nvCxnSpPr>
          <p:cNvPr id="49" name="Straight Connector 41">
            <a:extLst>
              <a:ext uri="{FF2B5EF4-FFF2-40B4-BE49-F238E27FC236}">
                <a16:creationId xmlns:a16="http://schemas.microsoft.com/office/drawing/2014/main" id="{89CCCE17-8DAC-44EB-9D15-03C32E7D2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ytuł 1">
            <a:extLst>
              <a:ext uri="{FF2B5EF4-FFF2-40B4-BE49-F238E27FC236}">
                <a16:creationId xmlns:a16="http://schemas.microsoft.com/office/drawing/2014/main" id="{02AACEF9-49C6-A44F-9B96-2F106E21D0BA}"/>
              </a:ext>
            </a:extLst>
          </p:cNvPr>
          <p:cNvSpPr>
            <a:spLocks noGrp="1"/>
          </p:cNvSpPr>
          <p:nvPr>
            <p:ph type="title"/>
          </p:nvPr>
        </p:nvSpPr>
        <p:spPr>
          <a:xfrm>
            <a:off x="1295402" y="982132"/>
            <a:ext cx="9601196" cy="1303867"/>
          </a:xfrm>
        </p:spPr>
        <p:txBody>
          <a:bodyPr vert="horz" lIns="91440" tIns="45720" rIns="91440" bIns="45720" rtlCol="0" anchor="ctr">
            <a:normAutofit/>
          </a:bodyPr>
          <a:lstStyle/>
          <a:p>
            <a:pPr>
              <a:lnSpc>
                <a:spcPct val="90000"/>
              </a:lnSpc>
            </a:pPr>
            <a:r>
              <a:rPr lang="en-US" sz="2100"/>
              <a:t>Nazwa tej metody związana jest z prekursorką tańca nowoczesnego – Marthą Graham. Zrewolucjonizowała ona spojrzenie na taniec, który stał się pokazem kobiecej siły i niezależności. Jej sukcesem było rozpisanie sekwencji ruchów, potrzebnych do wykonania konkretnej tanecznej figury i rozłożenie ich w czasie. </a:t>
            </a:r>
          </a:p>
        </p:txBody>
      </p:sp>
      <p:sp>
        <p:nvSpPr>
          <p:cNvPr id="11" name="Symbol zastępczy tekstu 10">
            <a:extLst>
              <a:ext uri="{FF2B5EF4-FFF2-40B4-BE49-F238E27FC236}">
                <a16:creationId xmlns:a16="http://schemas.microsoft.com/office/drawing/2014/main" id="{F370072C-6879-5547-8766-49170C6E5399}"/>
              </a:ext>
            </a:extLst>
          </p:cNvPr>
          <p:cNvSpPr>
            <a:spLocks noGrp="1"/>
          </p:cNvSpPr>
          <p:nvPr>
            <p:ph type="body" sz="half" idx="2"/>
          </p:nvPr>
        </p:nvSpPr>
        <p:spPr>
          <a:xfrm>
            <a:off x="1295402" y="2556932"/>
            <a:ext cx="6256866" cy="3318936"/>
          </a:xfrm>
        </p:spPr>
        <p:txBody>
          <a:bodyPr vert="horz" lIns="91440" tIns="45720" rIns="91440" bIns="45720" rtlCol="0" anchor="t">
            <a:normAutofit/>
          </a:bodyPr>
          <a:lstStyle/>
          <a:p>
            <a:pPr algn="l">
              <a:buFont typeface="Arial"/>
              <a:buChar char="•"/>
            </a:pPr>
            <a:r>
              <a:rPr lang="en-US" sz="2000" dirty="0" err="1"/>
              <a:t>Badania</a:t>
            </a:r>
            <a:r>
              <a:rPr lang="en-US" sz="2000" dirty="0"/>
              <a:t> </a:t>
            </a:r>
            <a:r>
              <a:rPr lang="en-US" sz="2000" dirty="0" err="1"/>
              <a:t>wykazały</a:t>
            </a:r>
            <a:r>
              <a:rPr lang="en-US" sz="2000" dirty="0"/>
              <a:t>, </a:t>
            </a:r>
            <a:r>
              <a:rPr lang="en-US" sz="2000" dirty="0" err="1"/>
              <a:t>że</a:t>
            </a:r>
            <a:r>
              <a:rPr lang="en-US" sz="2000" dirty="0"/>
              <a:t> </a:t>
            </a:r>
            <a:r>
              <a:rPr lang="en-US" sz="2000" dirty="0" err="1"/>
              <a:t>skomasowanie</a:t>
            </a:r>
            <a:r>
              <a:rPr lang="en-US" sz="2000" dirty="0"/>
              <a:t> </a:t>
            </a:r>
            <a:r>
              <a:rPr lang="en-US" sz="2000" dirty="0" err="1"/>
              <a:t>nauki</a:t>
            </a:r>
            <a:r>
              <a:rPr lang="en-US" sz="2000" dirty="0"/>
              <a:t> w </a:t>
            </a:r>
            <a:r>
              <a:rPr lang="en-US" sz="2000" dirty="0" err="1"/>
              <a:t>jednym</a:t>
            </a:r>
            <a:r>
              <a:rPr lang="en-US" sz="2000" dirty="0"/>
              <a:t> </a:t>
            </a:r>
            <a:r>
              <a:rPr lang="en-US" sz="2000" dirty="0" err="1"/>
              <a:t>czasie</a:t>
            </a:r>
            <a:r>
              <a:rPr lang="en-US" sz="2000" dirty="0"/>
              <a:t> (</a:t>
            </a:r>
            <a:r>
              <a:rPr lang="en-US" sz="2000" dirty="0" err="1"/>
              <a:t>przed</a:t>
            </a:r>
            <a:r>
              <a:rPr lang="en-US" sz="2000" dirty="0"/>
              <a:t> </a:t>
            </a:r>
            <a:r>
              <a:rPr lang="en-US" sz="2000" dirty="0" err="1"/>
              <a:t>egzaminem</a:t>
            </a:r>
            <a:r>
              <a:rPr lang="en-US" sz="2000" dirty="0"/>
              <a:t>) </a:t>
            </a:r>
            <a:r>
              <a:rPr lang="en-US" sz="2000" dirty="0" err="1"/>
              <a:t>daje</a:t>
            </a:r>
            <a:r>
              <a:rPr lang="en-US" sz="2000" dirty="0"/>
              <a:t> </a:t>
            </a:r>
            <a:r>
              <a:rPr lang="en-US" sz="2000" dirty="0" err="1"/>
              <a:t>podobne</a:t>
            </a:r>
            <a:r>
              <a:rPr lang="en-US" sz="2000" dirty="0"/>
              <a:t> </a:t>
            </a:r>
            <a:r>
              <a:rPr lang="en-US" sz="2000" dirty="0" err="1"/>
              <a:t>wyniki</a:t>
            </a:r>
            <a:r>
              <a:rPr lang="en-US" sz="2000" dirty="0"/>
              <a:t> do </a:t>
            </a:r>
            <a:r>
              <a:rPr lang="en-US" sz="2000" dirty="0" err="1"/>
              <a:t>nauki</a:t>
            </a:r>
            <a:r>
              <a:rPr lang="en-US" sz="2000" dirty="0"/>
              <a:t> </a:t>
            </a:r>
            <a:r>
              <a:rPr lang="en-US" sz="2000" dirty="0" err="1"/>
              <a:t>rozproszonej</a:t>
            </a:r>
            <a:r>
              <a:rPr lang="en-US" sz="2000" dirty="0"/>
              <a:t>, </a:t>
            </a:r>
            <a:r>
              <a:rPr lang="en-US" sz="2000" dirty="0" err="1"/>
              <a:t>jednak</a:t>
            </a:r>
            <a:r>
              <a:rPr lang="en-US" sz="2000" dirty="0"/>
              <a:t> ten </a:t>
            </a:r>
            <a:r>
              <a:rPr lang="en-US" sz="2000" dirty="0" err="1"/>
              <a:t>pierwszy</a:t>
            </a:r>
            <a:r>
              <a:rPr lang="en-US" sz="2000" dirty="0"/>
              <a:t> </a:t>
            </a:r>
            <a:r>
              <a:rPr lang="en-US" sz="2000" dirty="0" err="1"/>
              <a:t>sposób</a:t>
            </a:r>
            <a:r>
              <a:rPr lang="en-US" sz="2000" dirty="0"/>
              <a:t> </a:t>
            </a:r>
            <a:r>
              <a:rPr lang="en-US" sz="2000" dirty="0" err="1"/>
              <a:t>nie</a:t>
            </a:r>
            <a:r>
              <a:rPr lang="en-US" sz="2000" dirty="0"/>
              <a:t> </a:t>
            </a:r>
            <a:r>
              <a:rPr lang="en-US" sz="2000" dirty="0" err="1"/>
              <a:t>wytrzymuje</a:t>
            </a:r>
            <a:r>
              <a:rPr lang="en-US" sz="2000" dirty="0"/>
              <a:t> </a:t>
            </a:r>
            <a:r>
              <a:rPr lang="en-US" sz="2000" dirty="0" err="1"/>
              <a:t>próby</a:t>
            </a:r>
            <a:r>
              <a:rPr lang="en-US" sz="2000" dirty="0"/>
              <a:t> </a:t>
            </a:r>
            <a:r>
              <a:rPr lang="en-US" sz="2000" dirty="0" err="1"/>
              <a:t>czasu</a:t>
            </a:r>
            <a:r>
              <a:rPr lang="en-US" sz="2000" dirty="0"/>
              <a:t>. Po </a:t>
            </a:r>
            <a:r>
              <a:rPr lang="en-US" sz="2000" dirty="0" err="1"/>
              <a:t>pewnym</a:t>
            </a:r>
            <a:r>
              <a:rPr lang="en-US" sz="2000" dirty="0"/>
              <a:t> </a:t>
            </a:r>
            <a:r>
              <a:rPr lang="en-US" sz="2000" dirty="0" err="1"/>
              <a:t>czasie</a:t>
            </a:r>
            <a:r>
              <a:rPr lang="en-US" sz="2000" dirty="0"/>
              <a:t> </a:t>
            </a:r>
            <a:r>
              <a:rPr lang="en-US" sz="2000" dirty="0" err="1"/>
              <a:t>okazuje</a:t>
            </a:r>
            <a:r>
              <a:rPr lang="en-US" sz="2000" dirty="0"/>
              <a:t> </a:t>
            </a:r>
            <a:r>
              <a:rPr lang="en-US" sz="2000" dirty="0" err="1"/>
              <a:t>się</a:t>
            </a:r>
            <a:r>
              <a:rPr lang="en-US" sz="2000" dirty="0"/>
              <a:t>, </a:t>
            </a:r>
            <a:r>
              <a:rPr lang="en-US" sz="2000" dirty="0" err="1"/>
              <a:t>że</a:t>
            </a:r>
            <a:r>
              <a:rPr lang="en-US" sz="2000" dirty="0"/>
              <a:t> </a:t>
            </a:r>
            <a:r>
              <a:rPr lang="en-US" sz="2000" dirty="0" err="1"/>
              <a:t>uczenie</a:t>
            </a:r>
            <a:r>
              <a:rPr lang="en-US" sz="2000" dirty="0"/>
              <a:t> </a:t>
            </a:r>
            <a:r>
              <a:rPr lang="en-US" sz="2000" dirty="0" err="1"/>
              <a:t>się</a:t>
            </a:r>
            <a:r>
              <a:rPr lang="en-US" sz="2000" dirty="0"/>
              <a:t> </a:t>
            </a:r>
            <a:r>
              <a:rPr lang="en-US" sz="2000" dirty="0" err="1"/>
              <a:t>wszystkiego</a:t>
            </a:r>
            <a:r>
              <a:rPr lang="en-US" sz="2000" dirty="0"/>
              <a:t> od </a:t>
            </a:r>
            <a:r>
              <a:rPr lang="en-US" sz="2000" dirty="0" err="1"/>
              <a:t>razu</a:t>
            </a:r>
            <a:r>
              <a:rPr lang="en-US" sz="2000" dirty="0"/>
              <a:t> jest </a:t>
            </a:r>
            <a:r>
              <a:rPr lang="en-US" sz="2000" dirty="0" err="1"/>
              <a:t>nieefektywne</a:t>
            </a:r>
            <a:r>
              <a:rPr lang="en-US" sz="2000" dirty="0"/>
              <a:t> </a:t>
            </a:r>
            <a:r>
              <a:rPr lang="en-US" sz="2000" dirty="0" err="1"/>
              <a:t>i</a:t>
            </a:r>
            <a:r>
              <a:rPr lang="en-US" sz="2000" dirty="0"/>
              <a:t> </a:t>
            </a:r>
            <a:r>
              <a:rPr lang="en-US" sz="2000" dirty="0" err="1"/>
              <a:t>proces</a:t>
            </a:r>
            <a:r>
              <a:rPr lang="en-US" sz="2000" dirty="0"/>
              <a:t> </a:t>
            </a:r>
            <a:r>
              <a:rPr lang="en-US" sz="2000" dirty="0" err="1"/>
              <a:t>nauki</a:t>
            </a:r>
            <a:r>
              <a:rPr lang="en-US" sz="2000" dirty="0"/>
              <a:t> </a:t>
            </a:r>
            <a:r>
              <a:rPr lang="en-US" sz="2000" dirty="0" err="1"/>
              <a:t>będzie</a:t>
            </a:r>
            <a:r>
              <a:rPr lang="en-US" sz="2000" dirty="0"/>
              <a:t> </a:t>
            </a:r>
            <a:r>
              <a:rPr lang="en-US" sz="2000" dirty="0" err="1"/>
              <a:t>trzeba</a:t>
            </a:r>
            <a:r>
              <a:rPr lang="en-US" sz="2000" dirty="0"/>
              <a:t> </a:t>
            </a:r>
            <a:r>
              <a:rPr lang="en-US" sz="2000" dirty="0" err="1"/>
              <a:t>zaczynać</a:t>
            </a:r>
            <a:r>
              <a:rPr lang="en-US" sz="2000" dirty="0"/>
              <a:t> od </a:t>
            </a:r>
            <a:r>
              <a:rPr lang="en-US" sz="2000" dirty="0" err="1"/>
              <a:t>początku</a:t>
            </a:r>
            <a:r>
              <a:rPr lang="en-US" sz="2000" dirty="0"/>
              <a:t>.</a:t>
            </a:r>
          </a:p>
        </p:txBody>
      </p:sp>
      <p:pic>
        <p:nvPicPr>
          <p:cNvPr id="8" name="Symbol zastępczy zawartości 7" descr="Obraz zawierający tekst&#10;&#10;Opis wygenerowany automatycznie">
            <a:extLst>
              <a:ext uri="{FF2B5EF4-FFF2-40B4-BE49-F238E27FC236}">
                <a16:creationId xmlns:a16="http://schemas.microsoft.com/office/drawing/2014/main" id="{374BE38D-EC21-5743-9A0D-376A999F846F}"/>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b="-3"/>
          <a:stretch/>
        </p:blipFill>
        <p:spPr>
          <a:xfrm>
            <a:off x="8085026" y="27011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749614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AF0FCDC-7BF8-4C15-B0DF-39495ABCC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40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D83D09F1-D65C-4360-A042-A28A88B8D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6" cy="6858000"/>
          </a:xfrm>
          <a:prstGeom prst="rect">
            <a:avLst/>
          </a:prstGeom>
          <a:blipFill>
            <a:blip r:embed="rId3"/>
            <a:stretch>
              <a:fillRect/>
            </a:stretch>
          </a:blipFill>
          <a:ln>
            <a:noFill/>
          </a:ln>
          <a:effectLst>
            <a:innerShdw blurRad="88900" dist="254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 name="Tytuł 1">
            <a:extLst>
              <a:ext uri="{FF2B5EF4-FFF2-40B4-BE49-F238E27FC236}">
                <a16:creationId xmlns:a16="http://schemas.microsoft.com/office/drawing/2014/main" id="{9E7DE474-106F-C641-B494-15EFC5950142}"/>
              </a:ext>
            </a:extLst>
          </p:cNvPr>
          <p:cNvSpPr>
            <a:spLocks noGrp="1"/>
          </p:cNvSpPr>
          <p:nvPr>
            <p:ph type="ctrTitle"/>
          </p:nvPr>
        </p:nvSpPr>
        <p:spPr>
          <a:xfrm>
            <a:off x="965200" y="938687"/>
            <a:ext cx="5925988" cy="4009233"/>
          </a:xfrm>
        </p:spPr>
        <p:txBody>
          <a:bodyPr anchor="ctr">
            <a:normAutofit/>
          </a:bodyPr>
          <a:lstStyle/>
          <a:p>
            <a:pPr algn="r"/>
            <a:r>
              <a:rPr lang="pl-PL" dirty="0">
                <a:solidFill>
                  <a:srgbClr val="010001"/>
                </a:solidFill>
              </a:rPr>
              <a:t>Metoda Tancerki to rozłożenie nauki w czasie.</a:t>
            </a:r>
          </a:p>
        </p:txBody>
      </p:sp>
      <p:sp>
        <p:nvSpPr>
          <p:cNvPr id="3" name="Podtytuł 2">
            <a:extLst>
              <a:ext uri="{FF2B5EF4-FFF2-40B4-BE49-F238E27FC236}">
                <a16:creationId xmlns:a16="http://schemas.microsoft.com/office/drawing/2014/main" id="{ED17F63E-94E2-7F4C-B545-F321E37B6F52}"/>
              </a:ext>
            </a:extLst>
          </p:cNvPr>
          <p:cNvSpPr>
            <a:spLocks noGrp="1"/>
          </p:cNvSpPr>
          <p:nvPr>
            <p:ph type="subTitle" idx="1"/>
          </p:nvPr>
        </p:nvSpPr>
        <p:spPr>
          <a:xfrm>
            <a:off x="965200" y="4070194"/>
            <a:ext cx="5925988" cy="2486721"/>
          </a:xfrm>
        </p:spPr>
        <p:txBody>
          <a:bodyPr anchor="ctr">
            <a:normAutofit/>
          </a:bodyPr>
          <a:lstStyle/>
          <a:p>
            <a:pPr algn="l" fontAlgn="base">
              <a:lnSpc>
                <a:spcPct val="90000"/>
              </a:lnSpc>
            </a:pPr>
            <a:r>
              <a:rPr lang="pl-PL" sz="2000" dirty="0">
                <a:solidFill>
                  <a:srgbClr val="010001"/>
                </a:solidFill>
              </a:rPr>
              <a:t>Obejmuje ono procedurę zawierającą</a:t>
            </a:r>
            <a:r>
              <a:rPr lang="pl-PL" sz="700" dirty="0">
                <a:solidFill>
                  <a:srgbClr val="010001"/>
                </a:solidFill>
              </a:rPr>
              <a:t>:</a:t>
            </a:r>
          </a:p>
          <a:p>
            <a:pPr marL="342900" indent="-342900" algn="l" fontAlgn="base">
              <a:lnSpc>
                <a:spcPct val="90000"/>
              </a:lnSpc>
              <a:buFont typeface="Arial" panose="020B0604020202020204" pitchFamily="34" charset="0"/>
              <a:buChar char="•"/>
            </a:pPr>
            <a:r>
              <a:rPr lang="pl-PL" sz="2000" dirty="0">
                <a:solidFill>
                  <a:srgbClr val="010001"/>
                </a:solidFill>
              </a:rPr>
              <a:t>materiał do nauki podzielony na małe części i termin, kiedy będziemy się go uczyli.</a:t>
            </a:r>
          </a:p>
          <a:p>
            <a:pPr marL="342900" indent="-342900" algn="l" fontAlgn="base">
              <a:lnSpc>
                <a:spcPct val="90000"/>
              </a:lnSpc>
              <a:buFont typeface="Arial" panose="020B0604020202020204" pitchFamily="34" charset="0"/>
              <a:buChar char="•"/>
            </a:pPr>
            <a:r>
              <a:rPr lang="pl-PL" sz="2000" dirty="0">
                <a:solidFill>
                  <a:srgbClr val="010001"/>
                </a:solidFill>
              </a:rPr>
              <a:t>przerwy, ich długość i terminy wystąpienia,</a:t>
            </a:r>
          </a:p>
          <a:p>
            <a:pPr marL="342900" indent="-342900" algn="l" fontAlgn="base">
              <a:lnSpc>
                <a:spcPct val="90000"/>
              </a:lnSpc>
              <a:buFont typeface="Arial" panose="020B0604020202020204" pitchFamily="34" charset="0"/>
              <a:buChar char="•"/>
            </a:pPr>
            <a:r>
              <a:rPr lang="pl-PL" sz="2000" dirty="0">
                <a:solidFill>
                  <a:srgbClr val="010001"/>
                </a:solidFill>
              </a:rPr>
              <a:t>terminy powtórek materiału.</a:t>
            </a:r>
          </a:p>
          <a:p>
            <a:pPr algn="r">
              <a:lnSpc>
                <a:spcPct val="90000"/>
              </a:lnSpc>
            </a:pPr>
            <a:br>
              <a:rPr lang="pl-PL" sz="700" dirty="0">
                <a:solidFill>
                  <a:srgbClr val="010001"/>
                </a:solidFill>
              </a:rPr>
            </a:br>
            <a:endParaRPr lang="pl-PL" sz="700" dirty="0">
              <a:solidFill>
                <a:srgbClr val="010001"/>
              </a:solidFill>
            </a:endParaRPr>
          </a:p>
        </p:txBody>
      </p:sp>
      <p:cxnSp>
        <p:nvCxnSpPr>
          <p:cNvPr id="13" name="Straight Connector 12">
            <a:extLst>
              <a:ext uri="{FF2B5EF4-FFF2-40B4-BE49-F238E27FC236}">
                <a16:creationId xmlns:a16="http://schemas.microsoft.com/office/drawing/2014/main" id="{DFE3C79B-5339-404D-AD57-DEFDC8C113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9264" y="938687"/>
            <a:ext cx="587959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4646B48-D72A-4B29-9974-5196657AF1A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9264" y="4960395"/>
            <a:ext cx="587959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904F0C64-0581-4DAF-99A2-5DBDACF942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34656" y="10"/>
            <a:ext cx="4657344" cy="6857990"/>
          </a:xfrm>
          <a:prstGeom prst="rect">
            <a:avLst/>
          </a:prstGeom>
        </p:spPr>
      </p:pic>
    </p:spTree>
    <p:extLst>
      <p:ext uri="{BB962C8B-B14F-4D97-AF65-F5344CB8AC3E}">
        <p14:creationId xmlns:p14="http://schemas.microsoft.com/office/powerpoint/2010/main" val="3555554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1D9E2592-FAC4-4C40-9B79-14CECAE02CAB}"/>
              </a:ext>
            </a:extLst>
          </p:cNvPr>
          <p:cNvSpPr>
            <a:spLocks noGrp="1"/>
          </p:cNvSpPr>
          <p:nvPr>
            <p:ph type="subTitle" idx="4294967295"/>
          </p:nvPr>
        </p:nvSpPr>
        <p:spPr>
          <a:xfrm>
            <a:off x="1003610" y="1159106"/>
            <a:ext cx="9969189" cy="4762191"/>
          </a:xfrm>
        </p:spPr>
        <p:txBody>
          <a:bodyPr>
            <a:normAutofit fontScale="32500" lnSpcReduction="20000"/>
          </a:bodyPr>
          <a:lstStyle/>
          <a:p>
            <a:pPr fontAlgn="base"/>
            <a:r>
              <a:rPr lang="pl-PL" sz="5500" dirty="0"/>
              <a:t>Należy unikać jak ognia wkuwania wszystkiego na jeden raz.</a:t>
            </a:r>
          </a:p>
          <a:p>
            <a:pPr fontAlgn="base"/>
            <a:r>
              <a:rPr lang="pl-PL" sz="5500" dirty="0"/>
              <a:t>Regularna nauka rozłożona w czasie jest zawsze lepsza niż nauka wszystkiego na raz.</a:t>
            </a:r>
          </a:p>
          <a:p>
            <a:pPr fontAlgn="base"/>
            <a:r>
              <a:rPr lang="pl-PL" sz="5500" dirty="0"/>
              <a:t>Metodą Tancerki zapamiętujemy materiał na dłużej.</a:t>
            </a:r>
          </a:p>
          <a:p>
            <a:pPr fontAlgn="base"/>
            <a:r>
              <a:rPr lang="pl-PL" sz="5500" dirty="0"/>
              <a:t>Ucząc się metodą Tancerki, można zaoszczędzić </a:t>
            </a:r>
            <a:r>
              <a:rPr lang="pl-PL" sz="5500" dirty="0" err="1"/>
              <a:t>wiecej</a:t>
            </a:r>
            <a:r>
              <a:rPr lang="pl-PL" sz="5500" dirty="0"/>
              <a:t> czasu, niż poprzez naukę wszystkiego za jednym razem (ponieważ używana jest skuteczniejsza metoda uczenia się).</a:t>
            </a:r>
          </a:p>
          <a:p>
            <a:pPr fontAlgn="base"/>
            <a:r>
              <a:rPr lang="pl-PL" sz="5500" dirty="0"/>
              <a:t>Im większe rozproszenie nauki w czasie, tym lepsze efekty.</a:t>
            </a:r>
          </a:p>
          <a:p>
            <a:pPr fontAlgn="base"/>
            <a:r>
              <a:rPr lang="pl-PL" sz="5500" b="1" dirty="0"/>
              <a:t>Intensywny kurs to bardzo nieskuteczne podejście w kontekście uczenia się na dłużej.</a:t>
            </a:r>
            <a:endParaRPr lang="pl-PL" sz="5500" dirty="0"/>
          </a:p>
          <a:p>
            <a:pPr fontAlgn="base"/>
            <a:r>
              <a:rPr lang="pl-PL" sz="5500" dirty="0"/>
              <a:t>Należy wracać do nauki danego materiału, gdy uznamy, że już go trochę zapominamy.</a:t>
            </a:r>
          </a:p>
          <a:p>
            <a:pPr fontAlgn="base"/>
            <a:r>
              <a:rPr lang="pl-PL" sz="5500" dirty="0"/>
              <a:t>Przerwy są po to, aby odpoczywać.</a:t>
            </a:r>
          </a:p>
          <a:p>
            <a:pPr fontAlgn="base"/>
            <a:r>
              <a:rPr lang="pl-PL" sz="5500" dirty="0"/>
              <a:t>Podczas zaplanowanej powtórki należy powtórzyć cały materiał, nawet ten, który jest już opanowany.</a:t>
            </a:r>
          </a:p>
          <a:p>
            <a:pPr fontAlgn="base"/>
            <a:r>
              <a:rPr lang="pl-PL" sz="5500" dirty="0"/>
              <a:t>Przyswojone informacje należy powtarzać raz na rok, a zapamiętane będą na całe życie.</a:t>
            </a:r>
          </a:p>
          <a:p>
            <a:pPr fontAlgn="base"/>
            <a:r>
              <a:rPr lang="pl-PL" sz="5500" dirty="0"/>
              <a:t>Podczas nauki na jeden raz mózg nie jest w stanie fizycznie zbudować tak wiele połączeń między komórkami, aby wszystko zapamiętać.</a:t>
            </a:r>
          </a:p>
          <a:p>
            <a:pPr fontAlgn="base"/>
            <a:r>
              <a:rPr lang="pl-PL" sz="5500" b="1" dirty="0"/>
              <a:t>W skrócie: Ucz się -&gt; zapominaj -&gt; powtarzaj -&gt; zapominaj -&gt; …</a:t>
            </a:r>
          </a:p>
          <a:p>
            <a:endParaRPr lang="pl-PL" dirty="0"/>
          </a:p>
        </p:txBody>
      </p:sp>
    </p:spTree>
    <p:extLst>
      <p:ext uri="{BB962C8B-B14F-4D97-AF65-F5344CB8AC3E}">
        <p14:creationId xmlns:p14="http://schemas.microsoft.com/office/powerpoint/2010/main" val="4006141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D318B63-D96F-0649-AC1E-C51468397B00}"/>
              </a:ext>
            </a:extLst>
          </p:cNvPr>
          <p:cNvSpPr>
            <a:spLocks noGrp="1"/>
          </p:cNvSpPr>
          <p:nvPr>
            <p:ph type="title"/>
          </p:nvPr>
        </p:nvSpPr>
        <p:spPr/>
        <p:txBody>
          <a:bodyPr/>
          <a:lstStyle/>
          <a:p>
            <a:r>
              <a:rPr lang="pl-PL" dirty="0"/>
              <a:t>Metoda zmiany miejsca</a:t>
            </a:r>
          </a:p>
        </p:txBody>
      </p:sp>
      <p:pic>
        <p:nvPicPr>
          <p:cNvPr id="5" name="Symbol zastępczy zawartości 4" descr="Obraz zawierający mapa&#10;&#10;Opis wygenerowany automatycznie">
            <a:extLst>
              <a:ext uri="{FF2B5EF4-FFF2-40B4-BE49-F238E27FC236}">
                <a16:creationId xmlns:a16="http://schemas.microsoft.com/office/drawing/2014/main" id="{61B52A80-4CA6-6D45-99CB-61E37AD9F893}"/>
              </a:ext>
            </a:extLst>
          </p:cNvPr>
          <p:cNvPicPr>
            <a:picLocks noGrp="1" noChangeAspect="1"/>
          </p:cNvPicPr>
          <p:nvPr>
            <p:ph idx="1"/>
          </p:nvPr>
        </p:nvPicPr>
        <p:blipFill>
          <a:blip r:embed="rId2"/>
          <a:stretch>
            <a:fillRect/>
          </a:stretch>
        </p:blipFill>
        <p:spPr>
          <a:xfrm>
            <a:off x="4451350" y="2984500"/>
            <a:ext cx="3289300" cy="2463800"/>
          </a:xfrm>
        </p:spPr>
      </p:pic>
    </p:spTree>
    <p:extLst>
      <p:ext uri="{BB962C8B-B14F-4D97-AF65-F5344CB8AC3E}">
        <p14:creationId xmlns:p14="http://schemas.microsoft.com/office/powerpoint/2010/main" val="553712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639CD864-9B80-4217-918A-A08DD42815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88825" cy="6856214"/>
          </a:xfrm>
          <a:prstGeom prst="rect">
            <a:avLst/>
          </a:prstGeom>
        </p:spPr>
      </p:pic>
      <p:cxnSp>
        <p:nvCxnSpPr>
          <p:cNvPr id="33" name="Straight Connector 32">
            <a:extLst>
              <a:ext uri="{FF2B5EF4-FFF2-40B4-BE49-F238E27FC236}">
                <a16:creationId xmlns:a16="http://schemas.microsoft.com/office/drawing/2014/main" id="{1C376FBE-D09E-4799-BCF8-13452CEC1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useBgFill="1">
        <p:nvSpPr>
          <p:cNvPr id="35" name="Rectangle 34">
            <a:extLst>
              <a:ext uri="{FF2B5EF4-FFF2-40B4-BE49-F238E27FC236}">
                <a16:creationId xmlns:a16="http://schemas.microsoft.com/office/drawing/2014/main" id="{E3AD4808-3E34-4EF9-81E6-DCDD9DD85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40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B947366-3BF4-48C9-9DC5-ACC997949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6" cy="6858000"/>
          </a:xfrm>
          <a:prstGeom prst="rect">
            <a:avLst/>
          </a:prstGeom>
          <a:blipFill>
            <a:blip r:embed="rId4"/>
            <a:stretch>
              <a:fillRect/>
            </a:stretch>
          </a:blipFill>
          <a:ln>
            <a:noFill/>
          </a:ln>
          <a:effectLst>
            <a:innerShdw blurRad="88900" dist="254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A2E1AA39-C5B0-4C69-970E-29EFDD1FDF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9264" y="938687"/>
            <a:ext cx="587959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446D681E-013F-4234-9C11-6AE6D8F8CB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9264" y="5854475"/>
            <a:ext cx="587959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ytuł 1">
            <a:extLst>
              <a:ext uri="{FF2B5EF4-FFF2-40B4-BE49-F238E27FC236}">
                <a16:creationId xmlns:a16="http://schemas.microsoft.com/office/drawing/2014/main" id="{9CE7345D-B4D6-8B4A-8D27-B33795F01749}"/>
              </a:ext>
            </a:extLst>
          </p:cNvPr>
          <p:cNvSpPr>
            <a:spLocks noGrp="1"/>
          </p:cNvSpPr>
          <p:nvPr>
            <p:ph type="title"/>
          </p:nvPr>
        </p:nvSpPr>
        <p:spPr>
          <a:xfrm>
            <a:off x="965200" y="938687"/>
            <a:ext cx="5925988" cy="4915788"/>
          </a:xfrm>
        </p:spPr>
        <p:txBody>
          <a:bodyPr vert="horz" lIns="91440" tIns="45720" rIns="91440" bIns="45720" rtlCol="0" anchor="ctr">
            <a:normAutofit/>
          </a:bodyPr>
          <a:lstStyle/>
          <a:p>
            <a:pPr algn="r">
              <a:lnSpc>
                <a:spcPct val="90000"/>
              </a:lnSpc>
            </a:pPr>
            <a:r>
              <a:rPr lang="en-US" sz="3800">
                <a:solidFill>
                  <a:srgbClr val="212121"/>
                </a:solidFill>
              </a:rPr>
              <a:t>Według najnowszych badań efektywna nauka powinna przebiegać w różnych okolicznościach przyrody. Odwrotnie więc do teorii, która mówi o tym, iż powinniśmy znaleźć sobie stałe i spokojne miejsce do przyswajania wiedzy. </a:t>
            </a:r>
          </a:p>
        </p:txBody>
      </p:sp>
      <p:sp>
        <p:nvSpPr>
          <p:cNvPr id="43" name="Rectangle 42">
            <a:extLst>
              <a:ext uri="{FF2B5EF4-FFF2-40B4-BE49-F238E27FC236}">
                <a16:creationId xmlns:a16="http://schemas.microsoft.com/office/drawing/2014/main" id="{1307718F-1EFB-462E-B630-D814002861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tekstu 2">
            <a:extLst>
              <a:ext uri="{FF2B5EF4-FFF2-40B4-BE49-F238E27FC236}">
                <a16:creationId xmlns:a16="http://schemas.microsoft.com/office/drawing/2014/main" id="{3FD9390E-07BD-9847-A86C-52BB6B558F39}"/>
              </a:ext>
            </a:extLst>
          </p:cNvPr>
          <p:cNvSpPr>
            <a:spLocks noGrp="1"/>
          </p:cNvSpPr>
          <p:nvPr>
            <p:ph type="body" idx="1"/>
          </p:nvPr>
        </p:nvSpPr>
        <p:spPr>
          <a:xfrm>
            <a:off x="8207532" y="938687"/>
            <a:ext cx="3341001" cy="4915788"/>
          </a:xfrm>
        </p:spPr>
        <p:txBody>
          <a:bodyPr vert="horz" lIns="91440" tIns="45720" rIns="91440" bIns="45720" rtlCol="0" anchor="ctr">
            <a:normAutofit/>
          </a:bodyPr>
          <a:lstStyle/>
          <a:p>
            <a:pPr algn="l">
              <a:lnSpc>
                <a:spcPct val="90000"/>
              </a:lnSpc>
            </a:pPr>
            <a:r>
              <a:rPr lang="en-US" sz="2600" dirty="0" err="1"/>
              <a:t>Ponadto</a:t>
            </a:r>
            <a:r>
              <a:rPr lang="en-US" sz="2600" dirty="0"/>
              <a:t> </a:t>
            </a:r>
            <a:r>
              <a:rPr lang="en-US" sz="2600" dirty="0" err="1"/>
              <a:t>różnorodność</a:t>
            </a:r>
            <a:r>
              <a:rPr lang="en-US" sz="2600" dirty="0"/>
              <a:t> </a:t>
            </a:r>
            <a:r>
              <a:rPr lang="en-US" sz="2600" dirty="0" err="1"/>
              <a:t>miejsca</a:t>
            </a:r>
            <a:r>
              <a:rPr lang="en-US" sz="2600" dirty="0"/>
              <a:t> </a:t>
            </a:r>
            <a:r>
              <a:rPr lang="en-US" sz="2600" dirty="0" err="1"/>
              <a:t>tworzy</a:t>
            </a:r>
            <a:r>
              <a:rPr lang="en-US" sz="2600" dirty="0"/>
              <a:t> </a:t>
            </a:r>
            <a:r>
              <a:rPr lang="en-US" sz="2600" dirty="0" err="1"/>
              <a:t>dodatkową</a:t>
            </a:r>
            <a:r>
              <a:rPr lang="en-US" sz="2600" dirty="0"/>
              <a:t> </a:t>
            </a:r>
            <a:r>
              <a:rPr lang="en-US" sz="2600" dirty="0" err="1"/>
              <a:t>przestrzeń</a:t>
            </a:r>
            <a:r>
              <a:rPr lang="en-US" sz="2600" dirty="0"/>
              <a:t> </a:t>
            </a:r>
          </a:p>
          <a:p>
            <a:pPr algn="l">
              <a:lnSpc>
                <a:spcPct val="90000"/>
              </a:lnSpc>
            </a:pPr>
            <a:r>
              <a:rPr lang="en-US" sz="2600" dirty="0"/>
              <a:t>w </a:t>
            </a:r>
            <a:r>
              <a:rPr lang="en-US" sz="2600" dirty="0" err="1"/>
              <a:t>naszej</a:t>
            </a:r>
            <a:r>
              <a:rPr lang="en-US" sz="2600" dirty="0"/>
              <a:t> </a:t>
            </a:r>
            <a:r>
              <a:rPr lang="en-US" sz="2600" dirty="0" err="1"/>
              <a:t>pamięci</a:t>
            </a:r>
            <a:r>
              <a:rPr lang="en-US" sz="2600" dirty="0"/>
              <a:t>, </a:t>
            </a:r>
          </a:p>
          <a:p>
            <a:pPr algn="l">
              <a:lnSpc>
                <a:spcPct val="90000"/>
              </a:lnSpc>
            </a:pPr>
            <a:r>
              <a:rPr lang="en-US" sz="2600" dirty="0"/>
              <a:t>w </a:t>
            </a:r>
            <a:r>
              <a:rPr lang="en-US" sz="2600" dirty="0" err="1"/>
              <a:t>której</a:t>
            </a:r>
            <a:r>
              <a:rPr lang="en-US" sz="2600" dirty="0"/>
              <a:t> </a:t>
            </a:r>
            <a:r>
              <a:rPr lang="en-US" sz="2600" dirty="0" err="1"/>
              <a:t>może</a:t>
            </a:r>
            <a:r>
              <a:rPr lang="en-US" sz="2600" dirty="0"/>
              <a:t> </a:t>
            </a:r>
            <a:r>
              <a:rPr lang="en-US" sz="2600" dirty="0" err="1"/>
              <a:t>się</a:t>
            </a:r>
            <a:r>
              <a:rPr lang="en-US" sz="2600" dirty="0"/>
              <a:t> „</a:t>
            </a:r>
            <a:r>
              <a:rPr lang="en-US" sz="2600" dirty="0" err="1"/>
              <a:t>zaczepić</a:t>
            </a:r>
            <a:r>
              <a:rPr lang="en-US" sz="2600" dirty="0"/>
              <a:t>” </a:t>
            </a:r>
            <a:r>
              <a:rPr lang="en-US" sz="2600" dirty="0" err="1"/>
              <a:t>przyswojona</a:t>
            </a:r>
            <a:r>
              <a:rPr lang="en-US" sz="2600" dirty="0"/>
              <a:t> </a:t>
            </a:r>
            <a:r>
              <a:rPr lang="en-US" sz="2600" dirty="0" err="1"/>
              <a:t>informacja</a:t>
            </a:r>
            <a:r>
              <a:rPr lang="en-US" sz="2600" dirty="0"/>
              <a:t>. A </a:t>
            </a:r>
            <a:r>
              <a:rPr lang="en-US" sz="2600" dirty="0" err="1"/>
              <a:t>zatem</a:t>
            </a:r>
            <a:r>
              <a:rPr lang="en-US" sz="2600" dirty="0"/>
              <a:t>, </a:t>
            </a:r>
            <a:r>
              <a:rPr lang="en-US" sz="2600" dirty="0" err="1"/>
              <a:t>odejdźmy</a:t>
            </a:r>
            <a:r>
              <a:rPr lang="en-US" sz="2600" dirty="0"/>
              <a:t> od </a:t>
            </a:r>
            <a:r>
              <a:rPr lang="en-US" sz="2600" dirty="0" err="1"/>
              <a:t>biurka</a:t>
            </a:r>
            <a:r>
              <a:rPr lang="en-US" sz="2600" dirty="0"/>
              <a:t>, </a:t>
            </a:r>
            <a:r>
              <a:rPr lang="en-US" sz="2600" dirty="0" err="1"/>
              <a:t>usiądźmy</a:t>
            </a:r>
            <a:r>
              <a:rPr lang="en-US" sz="2600" dirty="0"/>
              <a:t> w </a:t>
            </a:r>
            <a:r>
              <a:rPr lang="en-US" sz="2600" dirty="0" err="1"/>
              <a:t>fotelu</a:t>
            </a:r>
            <a:r>
              <a:rPr lang="en-US" sz="2600" dirty="0"/>
              <a:t>, </a:t>
            </a:r>
            <a:r>
              <a:rPr lang="en-US" sz="2600" dirty="0" err="1"/>
              <a:t>wyjdźmy</a:t>
            </a:r>
            <a:r>
              <a:rPr lang="en-US" sz="2600" dirty="0"/>
              <a:t> </a:t>
            </a:r>
            <a:r>
              <a:rPr lang="en-US" sz="2600" dirty="0" err="1"/>
              <a:t>na</a:t>
            </a:r>
            <a:r>
              <a:rPr lang="en-US" sz="2600" dirty="0"/>
              <a:t> </a:t>
            </a:r>
            <a:r>
              <a:rPr lang="en-US" sz="2600" dirty="0" err="1"/>
              <a:t>balkon</a:t>
            </a:r>
            <a:r>
              <a:rPr lang="en-US" sz="2600" dirty="0"/>
              <a:t>, </a:t>
            </a:r>
            <a:r>
              <a:rPr lang="en-US" sz="2600" dirty="0" err="1"/>
              <a:t>czy</a:t>
            </a:r>
            <a:r>
              <a:rPr lang="en-US" sz="2600" dirty="0"/>
              <a:t> </a:t>
            </a:r>
            <a:r>
              <a:rPr lang="en-US" sz="2600" dirty="0" err="1"/>
              <a:t>też</a:t>
            </a:r>
            <a:r>
              <a:rPr lang="en-US" sz="2600" dirty="0"/>
              <a:t> </a:t>
            </a:r>
            <a:r>
              <a:rPr lang="en-US" sz="2600" dirty="0" err="1"/>
              <a:t>wybierzmy</a:t>
            </a:r>
            <a:r>
              <a:rPr lang="en-US" sz="2600" dirty="0"/>
              <a:t> </a:t>
            </a:r>
            <a:r>
              <a:rPr lang="en-US" sz="2600" dirty="0" err="1"/>
              <a:t>się</a:t>
            </a:r>
            <a:r>
              <a:rPr lang="en-US" sz="2600" dirty="0"/>
              <a:t> z </a:t>
            </a:r>
            <a:r>
              <a:rPr lang="en-US" sz="2600" dirty="0" err="1"/>
              <a:t>książką</a:t>
            </a:r>
            <a:r>
              <a:rPr lang="en-US" sz="2600" dirty="0"/>
              <a:t> </a:t>
            </a:r>
            <a:r>
              <a:rPr lang="en-US" sz="2600" dirty="0" err="1"/>
              <a:t>na</a:t>
            </a:r>
            <a:r>
              <a:rPr lang="en-US" sz="2600" dirty="0"/>
              <a:t> spacer.</a:t>
            </a:r>
          </a:p>
        </p:txBody>
      </p:sp>
    </p:spTree>
    <p:extLst>
      <p:ext uri="{BB962C8B-B14F-4D97-AF65-F5344CB8AC3E}">
        <p14:creationId xmlns:p14="http://schemas.microsoft.com/office/powerpoint/2010/main" val="404269576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0" name="Picture 42">
            <a:extLst>
              <a:ext uri="{FF2B5EF4-FFF2-40B4-BE49-F238E27FC236}">
                <a16:creationId xmlns:a16="http://schemas.microsoft.com/office/drawing/2014/main" id="{292E7AF0-A589-43B3-A1DE-8807EC7697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2" name="Tytuł 11">
            <a:extLst>
              <a:ext uri="{FF2B5EF4-FFF2-40B4-BE49-F238E27FC236}">
                <a16:creationId xmlns:a16="http://schemas.microsoft.com/office/drawing/2014/main" id="{EDED6855-4E67-374D-9513-F034F19401D1}"/>
              </a:ext>
            </a:extLst>
          </p:cNvPr>
          <p:cNvSpPr>
            <a:spLocks noGrp="1"/>
          </p:cNvSpPr>
          <p:nvPr>
            <p:ph type="title"/>
          </p:nvPr>
        </p:nvSpPr>
        <p:spPr>
          <a:xfrm>
            <a:off x="1295402" y="982132"/>
            <a:ext cx="3660056" cy="1325373"/>
          </a:xfrm>
        </p:spPr>
        <p:txBody>
          <a:bodyPr vert="horz" lIns="91440" tIns="45720" rIns="91440" bIns="45720" rtlCol="0" anchor="b">
            <a:normAutofit/>
          </a:bodyPr>
          <a:lstStyle/>
          <a:p>
            <a:r>
              <a:rPr lang="en-US" sz="2400"/>
              <a:t>Co nam daje zmiana miejsca?</a:t>
            </a:r>
          </a:p>
        </p:txBody>
      </p:sp>
      <p:cxnSp>
        <p:nvCxnSpPr>
          <p:cNvPr id="41" name="Straight Connector 44">
            <a:extLst>
              <a:ext uri="{FF2B5EF4-FFF2-40B4-BE49-F238E27FC236}">
                <a16:creationId xmlns:a16="http://schemas.microsoft.com/office/drawing/2014/main" id="{29BCDD02-D5E3-4D30-8587-66036C8910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Symbol zastępczy zawartości 13">
            <a:extLst>
              <a:ext uri="{FF2B5EF4-FFF2-40B4-BE49-F238E27FC236}">
                <a16:creationId xmlns:a16="http://schemas.microsoft.com/office/drawing/2014/main" id="{F2A801CC-FE57-FC40-8EC6-A132984FE5DB}"/>
              </a:ext>
            </a:extLst>
          </p:cNvPr>
          <p:cNvSpPr>
            <a:spLocks noGrp="1"/>
          </p:cNvSpPr>
          <p:nvPr>
            <p:ph idx="1"/>
          </p:nvPr>
        </p:nvSpPr>
        <p:spPr>
          <a:xfrm>
            <a:off x="1295401" y="2493774"/>
            <a:ext cx="3660057" cy="3382094"/>
          </a:xfrm>
        </p:spPr>
        <p:txBody>
          <a:bodyPr vert="horz" lIns="91440" tIns="45720" rIns="91440" bIns="45720" rtlCol="0">
            <a:normAutofit/>
          </a:bodyPr>
          <a:lstStyle/>
          <a:p>
            <a:pPr marL="0" indent="0" algn="ctr">
              <a:buNone/>
            </a:pPr>
            <a:r>
              <a:rPr lang="en-US" sz="2000" dirty="0" err="1"/>
              <a:t>Lepiej</a:t>
            </a:r>
            <a:r>
              <a:rPr lang="en-US" sz="2000" dirty="0"/>
              <a:t> </a:t>
            </a:r>
            <a:r>
              <a:rPr lang="en-US" sz="2000" dirty="0" err="1"/>
              <a:t>zmieniać</a:t>
            </a:r>
            <a:r>
              <a:rPr lang="en-US" sz="2000" dirty="0"/>
              <a:t> jest </a:t>
            </a:r>
            <a:r>
              <a:rPr lang="en-US" sz="2000" dirty="0" err="1"/>
              <a:t>miejsce</a:t>
            </a:r>
            <a:r>
              <a:rPr lang="en-US" sz="2000" dirty="0"/>
              <a:t> </a:t>
            </a:r>
            <a:r>
              <a:rPr lang="en-US" sz="2000" dirty="0" err="1"/>
              <a:t>i</a:t>
            </a:r>
            <a:r>
              <a:rPr lang="en-US" sz="2000" dirty="0"/>
              <a:t> </a:t>
            </a:r>
            <a:r>
              <a:rPr lang="en-US" sz="2000" dirty="0" err="1"/>
              <a:t>dawać</a:t>
            </a:r>
            <a:r>
              <a:rPr lang="en-US" sz="2000" dirty="0"/>
              <a:t> </a:t>
            </a:r>
            <a:r>
              <a:rPr lang="en-US" sz="2000" dirty="0" err="1"/>
              <a:t>mózgowi</a:t>
            </a:r>
            <a:r>
              <a:rPr lang="en-US" sz="2000" dirty="0"/>
              <a:t> </a:t>
            </a:r>
            <a:r>
              <a:rPr lang="en-US" sz="2000" dirty="0" err="1"/>
              <a:t>nowe</a:t>
            </a:r>
            <a:r>
              <a:rPr lang="en-US" sz="2000" dirty="0"/>
              <a:t> </a:t>
            </a:r>
            <a:r>
              <a:rPr lang="en-US" sz="2000" dirty="0" err="1"/>
              <a:t>bodźce</a:t>
            </a:r>
            <a:r>
              <a:rPr lang="en-US" sz="2000" dirty="0"/>
              <a:t>. </a:t>
            </a:r>
            <a:r>
              <a:rPr lang="en-US" sz="2000" dirty="0" err="1"/>
              <a:t>Można</a:t>
            </a:r>
            <a:r>
              <a:rPr lang="en-US" sz="2000" dirty="0"/>
              <a:t> </a:t>
            </a:r>
            <a:r>
              <a:rPr lang="en-US" sz="2000" dirty="0" err="1"/>
              <a:t>łączyć</a:t>
            </a:r>
            <a:r>
              <a:rPr lang="en-US" sz="2000" dirty="0"/>
              <a:t> (a </a:t>
            </a:r>
            <a:r>
              <a:rPr lang="en-US" sz="2000" dirty="0" err="1"/>
              <a:t>przez</a:t>
            </a:r>
            <a:r>
              <a:rPr lang="en-US" sz="2000" dirty="0"/>
              <a:t> to </a:t>
            </a:r>
            <a:r>
              <a:rPr lang="en-US" sz="2000" dirty="0" err="1"/>
              <a:t>lepiej</a:t>
            </a:r>
            <a:r>
              <a:rPr lang="en-US" sz="2000" dirty="0"/>
              <a:t> </a:t>
            </a:r>
            <a:r>
              <a:rPr lang="en-US" sz="2000" dirty="0" err="1"/>
              <a:t>zapamiętać</a:t>
            </a:r>
            <a:r>
              <a:rPr lang="en-US" sz="2000" dirty="0"/>
              <a:t>) </a:t>
            </a:r>
            <a:r>
              <a:rPr lang="en-US" sz="2000" dirty="0" err="1"/>
              <a:t>przyswajane</a:t>
            </a:r>
            <a:r>
              <a:rPr lang="en-US" sz="2000" dirty="0"/>
              <a:t> </a:t>
            </a:r>
            <a:r>
              <a:rPr lang="en-US" sz="2000" dirty="0" err="1"/>
              <a:t>informacje</a:t>
            </a:r>
            <a:r>
              <a:rPr lang="en-US" sz="2000" dirty="0"/>
              <a:t> z </a:t>
            </a:r>
            <a:r>
              <a:rPr lang="en-US" sz="2000" dirty="0" err="1"/>
              <a:t>różnymi</a:t>
            </a:r>
            <a:r>
              <a:rPr lang="en-US" sz="2000" dirty="0"/>
              <a:t> </a:t>
            </a:r>
            <a:r>
              <a:rPr lang="en-US" sz="2000" dirty="0" err="1"/>
              <a:t>miejscami</a:t>
            </a:r>
            <a:r>
              <a:rPr lang="en-US" sz="2000" dirty="0"/>
              <a:t> </a:t>
            </a:r>
            <a:r>
              <a:rPr lang="en-US" sz="2000" dirty="0" err="1"/>
              <a:t>i</a:t>
            </a:r>
            <a:r>
              <a:rPr lang="en-US" sz="2000" dirty="0"/>
              <a:t> </a:t>
            </a:r>
            <a:r>
              <a:rPr lang="en-US" sz="2000" dirty="0" err="1"/>
              <a:t>przedmiotami</a:t>
            </a:r>
            <a:r>
              <a:rPr lang="en-US" sz="2000" dirty="0"/>
              <a:t>. W </a:t>
            </a:r>
            <a:r>
              <a:rPr lang="en-US" sz="2000" dirty="0" err="1"/>
              <a:t>znanym</a:t>
            </a:r>
            <a:r>
              <a:rPr lang="en-US" sz="2000" dirty="0"/>
              <a:t> </a:t>
            </a:r>
            <a:r>
              <a:rPr lang="en-US" sz="2000" dirty="0" err="1"/>
              <a:t>miejscu</a:t>
            </a:r>
            <a:r>
              <a:rPr lang="en-US" sz="2000" dirty="0"/>
              <a:t> </a:t>
            </a:r>
            <a:r>
              <a:rPr lang="en-US" sz="2000" dirty="0" err="1"/>
              <a:t>wszystko</a:t>
            </a:r>
            <a:r>
              <a:rPr lang="en-US" sz="2000" dirty="0"/>
              <a:t> jest </a:t>
            </a:r>
            <a:r>
              <a:rPr lang="en-US" sz="2000" dirty="0" err="1"/>
              <a:t>już</a:t>
            </a:r>
            <a:r>
              <a:rPr lang="en-US" sz="2000" dirty="0"/>
              <a:t> </a:t>
            </a:r>
            <a:r>
              <a:rPr lang="en-US" sz="2000" dirty="0" err="1"/>
              <a:t>znane</a:t>
            </a:r>
            <a:r>
              <a:rPr lang="en-US" sz="2000" dirty="0"/>
              <a:t>, </a:t>
            </a:r>
            <a:r>
              <a:rPr lang="en-US" sz="2000" dirty="0" err="1"/>
              <a:t>dlatego</a:t>
            </a:r>
            <a:r>
              <a:rPr lang="en-US" sz="2000" dirty="0"/>
              <a:t> </a:t>
            </a:r>
            <a:r>
              <a:rPr lang="en-US" sz="2000" dirty="0" err="1"/>
              <a:t>ciężko</a:t>
            </a:r>
            <a:r>
              <a:rPr lang="en-US" sz="2000" dirty="0"/>
              <a:t> jest </a:t>
            </a:r>
            <a:r>
              <a:rPr lang="en-US" sz="2000" dirty="0" err="1"/>
              <a:t>zakotwiczyć</a:t>
            </a:r>
            <a:r>
              <a:rPr lang="en-US" sz="2000" dirty="0"/>
              <a:t> </a:t>
            </a:r>
            <a:r>
              <a:rPr lang="en-US" sz="2000" dirty="0" err="1"/>
              <a:t>zdobywaną</a:t>
            </a:r>
            <a:r>
              <a:rPr lang="en-US" sz="2000" dirty="0"/>
              <a:t> </a:t>
            </a:r>
            <a:r>
              <a:rPr lang="en-US" sz="2000" dirty="0" err="1"/>
              <a:t>wiedzę</a:t>
            </a:r>
            <a:r>
              <a:rPr lang="en-US" sz="2000" dirty="0"/>
              <a:t> z </a:t>
            </a:r>
            <a:r>
              <a:rPr lang="en-US" sz="2000" dirty="0" err="1"/>
              <a:t>otoczeniem</a:t>
            </a:r>
            <a:r>
              <a:rPr lang="en-US" sz="2000" dirty="0"/>
              <a:t>.</a:t>
            </a:r>
          </a:p>
        </p:txBody>
      </p:sp>
      <p:pic>
        <p:nvPicPr>
          <p:cNvPr id="29" name="Obraz 28" descr="Obraz zawierający niebo, zewnętrzne&#10;&#10;Opis wygenerowany automatycznie">
            <a:extLst>
              <a:ext uri="{FF2B5EF4-FFF2-40B4-BE49-F238E27FC236}">
                <a16:creationId xmlns:a16="http://schemas.microsoft.com/office/drawing/2014/main" id="{96538920-9DCE-EA47-991A-CEA72929659B}"/>
              </a:ext>
            </a:extLst>
          </p:cNvPr>
          <p:cNvPicPr>
            <a:picLocks noChangeAspect="1"/>
          </p:cNvPicPr>
          <p:nvPr/>
        </p:nvPicPr>
        <p:blipFill>
          <a:blip r:embed="rId4"/>
          <a:stretch>
            <a:fillRect/>
          </a:stretch>
        </p:blipFill>
        <p:spPr>
          <a:xfrm>
            <a:off x="5418668" y="1714976"/>
            <a:ext cx="5469466" cy="3428045"/>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794961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9CD864-9B80-4217-918A-A08DD42815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88825" cy="6856214"/>
          </a:xfrm>
          <a:prstGeom prst="rect">
            <a:avLst/>
          </a:prstGeom>
        </p:spPr>
      </p:pic>
      <p:cxnSp>
        <p:nvCxnSpPr>
          <p:cNvPr id="10" name="Straight Connector 9">
            <a:extLst>
              <a:ext uri="{FF2B5EF4-FFF2-40B4-BE49-F238E27FC236}">
                <a16:creationId xmlns:a16="http://schemas.microsoft.com/office/drawing/2014/main" id="{1C376FBE-D09E-4799-BCF8-13452CEC1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useBgFill="1">
        <p:nvSpPr>
          <p:cNvPr id="12" name="Rectangle 11">
            <a:extLst>
              <a:ext uri="{FF2B5EF4-FFF2-40B4-BE49-F238E27FC236}">
                <a16:creationId xmlns:a16="http://schemas.microsoft.com/office/drawing/2014/main" id="{E3AD4808-3E34-4EF9-81E6-DCDD9DD85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40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B947366-3BF4-48C9-9DC5-ACC997949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6" cy="6858000"/>
          </a:xfrm>
          <a:prstGeom prst="rect">
            <a:avLst/>
          </a:prstGeom>
          <a:blipFill>
            <a:blip r:embed="rId4"/>
            <a:stretch>
              <a:fillRect/>
            </a:stretch>
          </a:blipFill>
          <a:ln>
            <a:noFill/>
          </a:ln>
          <a:effectLst>
            <a:innerShdw blurRad="88900" dist="254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A2E1AA39-C5B0-4C69-970E-29EFDD1FDF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9264" y="938687"/>
            <a:ext cx="587959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46D681E-013F-4234-9C11-6AE6D8F8CB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9264" y="5854475"/>
            <a:ext cx="587959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ytuł 1">
            <a:extLst>
              <a:ext uri="{FF2B5EF4-FFF2-40B4-BE49-F238E27FC236}">
                <a16:creationId xmlns:a16="http://schemas.microsoft.com/office/drawing/2014/main" id="{1F4FE6C4-31A2-954C-83D4-3978996DB558}"/>
              </a:ext>
            </a:extLst>
          </p:cNvPr>
          <p:cNvSpPr>
            <a:spLocks noGrp="1"/>
          </p:cNvSpPr>
          <p:nvPr>
            <p:ph type="title"/>
          </p:nvPr>
        </p:nvSpPr>
        <p:spPr>
          <a:xfrm>
            <a:off x="965200" y="938687"/>
            <a:ext cx="5925988" cy="4915788"/>
          </a:xfrm>
        </p:spPr>
        <p:txBody>
          <a:bodyPr vert="horz" lIns="91440" tIns="45720" rIns="91440" bIns="45720" rtlCol="0" anchor="ctr">
            <a:normAutofit/>
          </a:bodyPr>
          <a:lstStyle/>
          <a:p>
            <a:pPr algn="r">
              <a:lnSpc>
                <a:spcPct val="90000"/>
              </a:lnSpc>
            </a:pPr>
            <a:r>
              <a:rPr lang="en-US" sz="3800">
                <a:solidFill>
                  <a:srgbClr val="212121"/>
                </a:solidFill>
              </a:rPr>
              <a:t>Powtórzenie materiału w nowym miejscu zmusza umysł do cięższej pracy, niż podczas robienia jej w tym samym miejscu. Mózg postrzega powtarzany materiał jako nowy. Sprawia to, że nie nudzi się tak szybko, a przez to lepiej zapamiętuje. </a:t>
            </a:r>
          </a:p>
        </p:txBody>
      </p:sp>
      <p:sp>
        <p:nvSpPr>
          <p:cNvPr id="20" name="Rectangle 19">
            <a:extLst>
              <a:ext uri="{FF2B5EF4-FFF2-40B4-BE49-F238E27FC236}">
                <a16:creationId xmlns:a16="http://schemas.microsoft.com/office/drawing/2014/main" id="{1307718F-1EFB-462E-B630-D814002861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tekstu 2">
            <a:extLst>
              <a:ext uri="{FF2B5EF4-FFF2-40B4-BE49-F238E27FC236}">
                <a16:creationId xmlns:a16="http://schemas.microsoft.com/office/drawing/2014/main" id="{406AACD5-F9BF-2447-A126-45E813204BF5}"/>
              </a:ext>
            </a:extLst>
          </p:cNvPr>
          <p:cNvSpPr>
            <a:spLocks noGrp="1"/>
          </p:cNvSpPr>
          <p:nvPr>
            <p:ph type="body" idx="1"/>
          </p:nvPr>
        </p:nvSpPr>
        <p:spPr>
          <a:xfrm>
            <a:off x="8207532" y="938687"/>
            <a:ext cx="3341001" cy="4915788"/>
          </a:xfrm>
        </p:spPr>
        <p:txBody>
          <a:bodyPr vert="horz" lIns="91440" tIns="45720" rIns="91440" bIns="45720" rtlCol="0" anchor="ctr">
            <a:normAutofit/>
          </a:bodyPr>
          <a:lstStyle/>
          <a:p>
            <a:pPr algn="l"/>
            <a:r>
              <a:rPr lang="en-US" sz="2800" dirty="0"/>
              <a:t>W </a:t>
            </a:r>
            <a:r>
              <a:rPr lang="en-US" sz="2800" dirty="0" err="1"/>
              <a:t>ramach</a:t>
            </a:r>
            <a:r>
              <a:rPr lang="en-US" sz="2800" dirty="0"/>
              <a:t> </a:t>
            </a:r>
            <a:r>
              <a:rPr lang="en-US" sz="2800" dirty="0" err="1"/>
              <a:t>zmiany</a:t>
            </a:r>
            <a:r>
              <a:rPr lang="en-US" sz="2800" dirty="0"/>
              <a:t> </a:t>
            </a:r>
            <a:r>
              <a:rPr lang="en-US" sz="2800" dirty="0" err="1"/>
              <a:t>miejsca</a:t>
            </a:r>
            <a:r>
              <a:rPr lang="en-US" sz="2800" dirty="0"/>
              <a:t> </a:t>
            </a:r>
            <a:r>
              <a:rPr lang="en-US" sz="2800" dirty="0" err="1"/>
              <a:t>wystarczy</a:t>
            </a:r>
            <a:r>
              <a:rPr lang="en-US" sz="2800" dirty="0"/>
              <a:t> </a:t>
            </a:r>
            <a:r>
              <a:rPr lang="en-US" sz="2800" dirty="0" err="1"/>
              <a:t>zmieniać</a:t>
            </a:r>
            <a:r>
              <a:rPr lang="en-US" sz="2800" dirty="0"/>
              <a:t> </a:t>
            </a:r>
            <a:r>
              <a:rPr lang="en-US" sz="2800" dirty="0" err="1"/>
              <a:t>pokoje</a:t>
            </a:r>
            <a:r>
              <a:rPr lang="en-US" sz="2800" dirty="0"/>
              <a:t>, w </a:t>
            </a:r>
            <a:r>
              <a:rPr lang="en-US" sz="2800" dirty="0" err="1"/>
              <a:t>których</a:t>
            </a:r>
            <a:r>
              <a:rPr lang="en-US" sz="2800" dirty="0"/>
              <a:t> </a:t>
            </a:r>
            <a:r>
              <a:rPr lang="en-US" sz="2800" dirty="0" err="1"/>
              <a:t>odbywa</a:t>
            </a:r>
            <a:r>
              <a:rPr lang="en-US" sz="2800" dirty="0"/>
              <a:t> </a:t>
            </a:r>
            <a:r>
              <a:rPr lang="en-US" sz="2800" dirty="0" err="1"/>
              <a:t>się</a:t>
            </a:r>
            <a:r>
              <a:rPr lang="en-US" sz="2800" dirty="0"/>
              <a:t> </a:t>
            </a:r>
            <a:r>
              <a:rPr lang="en-US" sz="2800" dirty="0" err="1"/>
              <a:t>nauka</a:t>
            </a:r>
            <a:r>
              <a:rPr lang="en-US" sz="2800" dirty="0"/>
              <a:t>, </a:t>
            </a:r>
            <a:r>
              <a:rPr lang="en-US" sz="2800" dirty="0" err="1"/>
              <a:t>przemeblować</a:t>
            </a:r>
            <a:r>
              <a:rPr lang="en-US" sz="2800" dirty="0"/>
              <a:t> je, </a:t>
            </a:r>
            <a:r>
              <a:rPr lang="en-US" sz="2800" dirty="0" err="1"/>
              <a:t>włączać</a:t>
            </a:r>
            <a:r>
              <a:rPr lang="en-US" sz="2800" dirty="0"/>
              <a:t> </a:t>
            </a:r>
            <a:r>
              <a:rPr lang="en-US" sz="2800" dirty="0" err="1"/>
              <a:t>różną</a:t>
            </a:r>
            <a:r>
              <a:rPr lang="en-US" sz="2800" dirty="0"/>
              <a:t> </a:t>
            </a:r>
            <a:r>
              <a:rPr lang="en-US" sz="2800" dirty="0" err="1"/>
              <a:t>muzykę</a:t>
            </a:r>
            <a:r>
              <a:rPr lang="en-US" sz="2800" dirty="0"/>
              <a:t> </a:t>
            </a:r>
            <a:r>
              <a:rPr lang="en-US" sz="2800" dirty="0" err="1"/>
              <a:t>i</a:t>
            </a:r>
            <a:r>
              <a:rPr lang="en-US" sz="2800" dirty="0"/>
              <a:t> </a:t>
            </a:r>
            <a:r>
              <a:rPr lang="en-US" sz="2800" dirty="0" err="1"/>
              <a:t>dźwięki</a:t>
            </a:r>
            <a:r>
              <a:rPr lang="en-US" sz="2800" dirty="0"/>
              <a:t>.</a:t>
            </a:r>
          </a:p>
        </p:txBody>
      </p:sp>
    </p:spTree>
    <p:extLst>
      <p:ext uri="{BB962C8B-B14F-4D97-AF65-F5344CB8AC3E}">
        <p14:creationId xmlns:p14="http://schemas.microsoft.com/office/powerpoint/2010/main" val="217990052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4173A58-B122-4342-8641-2C7187495D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88825" cy="6856214"/>
          </a:xfrm>
          <a:prstGeom prst="rect">
            <a:avLst/>
          </a:prstGeom>
        </p:spPr>
      </p:pic>
      <p:cxnSp>
        <p:nvCxnSpPr>
          <p:cNvPr id="20" name="Straight Connector 19">
            <a:extLst>
              <a:ext uri="{FF2B5EF4-FFF2-40B4-BE49-F238E27FC236}">
                <a16:creationId xmlns:a16="http://schemas.microsoft.com/office/drawing/2014/main" id="{9E3E38EB-06F9-40C9-B3E2-7CC1363B99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22" name="Picture 21">
            <a:extLst>
              <a:ext uri="{FF2B5EF4-FFF2-40B4-BE49-F238E27FC236}">
                <a16:creationId xmlns:a16="http://schemas.microsoft.com/office/drawing/2014/main" id="{F4602F8C-E1EC-4202-83F7-93670CAFAE2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ytuł 1">
            <a:extLst>
              <a:ext uri="{FF2B5EF4-FFF2-40B4-BE49-F238E27FC236}">
                <a16:creationId xmlns:a16="http://schemas.microsoft.com/office/drawing/2014/main" id="{0A04A425-BD3A-6C4A-9FDA-3049DC093FA0}"/>
              </a:ext>
            </a:extLst>
          </p:cNvPr>
          <p:cNvSpPr>
            <a:spLocks noGrp="1"/>
          </p:cNvSpPr>
          <p:nvPr>
            <p:ph type="title"/>
          </p:nvPr>
        </p:nvSpPr>
        <p:spPr>
          <a:xfrm>
            <a:off x="7535825" y="982132"/>
            <a:ext cx="3360772" cy="1303867"/>
          </a:xfrm>
        </p:spPr>
        <p:txBody>
          <a:bodyPr vert="horz" lIns="91440" tIns="45720" rIns="91440" bIns="45720" rtlCol="0" anchor="ctr">
            <a:normAutofit/>
          </a:bodyPr>
          <a:lstStyle/>
          <a:p>
            <a:pPr>
              <a:lnSpc>
                <a:spcPct val="90000"/>
              </a:lnSpc>
            </a:pPr>
            <a:r>
              <a:rPr lang="en-US" sz="4100" b="1"/>
              <a:t>Metoda papugi</a:t>
            </a:r>
          </a:p>
        </p:txBody>
      </p:sp>
      <p:sp>
        <p:nvSpPr>
          <p:cNvPr id="24" name="Rectangle 23">
            <a:extLst>
              <a:ext uri="{FF2B5EF4-FFF2-40B4-BE49-F238E27FC236}">
                <a16:creationId xmlns:a16="http://schemas.microsoft.com/office/drawing/2014/main" id="{B4E31948-EA92-4179-8BB5-5451F6E3D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ymbol zastępczy zawartości 5" descr="Obraz zawierający ptak, papuga, kolorowy&#10;&#10;Opis wygenerowany automatycznie">
            <a:extLst>
              <a:ext uri="{FF2B5EF4-FFF2-40B4-BE49-F238E27FC236}">
                <a16:creationId xmlns:a16="http://schemas.microsoft.com/office/drawing/2014/main" id="{3225175D-6787-9A46-A7F6-72E92C18C7F5}"/>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b="-1"/>
          <a:stretch/>
        </p:blipFill>
        <p:spPr>
          <a:xfrm>
            <a:off x="1412683" y="1410208"/>
            <a:ext cx="5278777" cy="3858780"/>
          </a:xfrm>
          <a:prstGeom prst="rect">
            <a:avLst/>
          </a:prstGeom>
        </p:spPr>
      </p:pic>
      <p:cxnSp>
        <p:nvCxnSpPr>
          <p:cNvPr id="26" name="Straight Connector 25">
            <a:extLst>
              <a:ext uri="{FF2B5EF4-FFF2-40B4-BE49-F238E27FC236}">
                <a16:creationId xmlns:a16="http://schemas.microsoft.com/office/drawing/2014/main" id="{C483CC4B-D7FE-41C7-8BDC-1FF487C9CC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Symbol zastępczy tekstu 3">
            <a:extLst>
              <a:ext uri="{FF2B5EF4-FFF2-40B4-BE49-F238E27FC236}">
                <a16:creationId xmlns:a16="http://schemas.microsoft.com/office/drawing/2014/main" id="{134F9297-2BE4-A44F-A52B-6B3D1007D45F}"/>
              </a:ext>
            </a:extLst>
          </p:cNvPr>
          <p:cNvSpPr>
            <a:spLocks noGrp="1"/>
          </p:cNvSpPr>
          <p:nvPr>
            <p:ph type="body" sz="half" idx="2"/>
          </p:nvPr>
        </p:nvSpPr>
        <p:spPr>
          <a:xfrm>
            <a:off x="7535824" y="2556932"/>
            <a:ext cx="3360771" cy="3318936"/>
          </a:xfrm>
        </p:spPr>
        <p:txBody>
          <a:bodyPr vert="horz" lIns="91440" tIns="45720" rIns="91440" bIns="45720" rtlCol="0" anchor="t">
            <a:normAutofit/>
          </a:bodyPr>
          <a:lstStyle/>
          <a:p>
            <a:pPr>
              <a:buFont typeface="Arial"/>
              <a:buChar char="•"/>
            </a:pPr>
            <a:r>
              <a:rPr lang="en-US" sz="2400" dirty="0" err="1"/>
              <a:t>Metoda</a:t>
            </a:r>
            <a:r>
              <a:rPr lang="en-US" sz="2400" dirty="0"/>
              <a:t> </a:t>
            </a:r>
            <a:r>
              <a:rPr lang="en-US" sz="2400" dirty="0" err="1"/>
              <a:t>Papugi</a:t>
            </a:r>
            <a:r>
              <a:rPr lang="en-US" sz="2400" dirty="0"/>
              <a:t> </a:t>
            </a:r>
            <a:r>
              <a:rPr lang="en-US" sz="2400" dirty="0" err="1"/>
              <a:t>polega</a:t>
            </a:r>
            <a:r>
              <a:rPr lang="en-US" sz="2400" dirty="0"/>
              <a:t> </a:t>
            </a:r>
            <a:r>
              <a:rPr lang="en-US" sz="2400" dirty="0" err="1"/>
              <a:t>na</a:t>
            </a:r>
            <a:r>
              <a:rPr lang="en-US" sz="2400" dirty="0"/>
              <a:t> </a:t>
            </a:r>
            <a:r>
              <a:rPr lang="en-US" sz="2400" dirty="0" err="1"/>
              <a:t>wielokrotnym</a:t>
            </a:r>
            <a:r>
              <a:rPr lang="en-US" sz="2400" dirty="0"/>
              <a:t>, ale </a:t>
            </a:r>
            <a:r>
              <a:rPr lang="en-US" sz="2400" dirty="0" err="1"/>
              <a:t>stymulującym</a:t>
            </a:r>
            <a:r>
              <a:rPr lang="en-US" sz="2400" dirty="0"/>
              <a:t> (</a:t>
            </a:r>
            <a:r>
              <a:rPr lang="en-US" sz="2400" dirty="0" err="1"/>
              <a:t>wykorzystującym</a:t>
            </a:r>
            <a:r>
              <a:rPr lang="en-US" sz="2400" dirty="0"/>
              <a:t> </a:t>
            </a:r>
            <a:r>
              <a:rPr lang="en-US" sz="2400" dirty="0" err="1"/>
              <a:t>emocje</a:t>
            </a:r>
            <a:r>
              <a:rPr lang="en-US" sz="2400" dirty="0"/>
              <a:t>, </a:t>
            </a:r>
            <a:r>
              <a:rPr lang="en-US" sz="2400" dirty="0" err="1"/>
              <a:t>pobudzenie</a:t>
            </a:r>
            <a:r>
              <a:rPr lang="en-US" sz="2400" dirty="0"/>
              <a:t>, </a:t>
            </a:r>
            <a:r>
              <a:rPr lang="en-US" sz="2400" dirty="0" err="1"/>
              <a:t>zaskakującym</a:t>
            </a:r>
            <a:r>
              <a:rPr lang="en-US" sz="2400" dirty="0"/>
              <a:t> </a:t>
            </a:r>
            <a:r>
              <a:rPr lang="en-US" sz="2400" dirty="0" err="1"/>
              <a:t>umysł</a:t>
            </a:r>
            <a:r>
              <a:rPr lang="en-US" sz="2400" dirty="0"/>
              <a:t>) </a:t>
            </a:r>
            <a:r>
              <a:rPr lang="en-US" sz="2400" dirty="0" err="1"/>
              <a:t>powtarzaniu</a:t>
            </a:r>
            <a:r>
              <a:rPr lang="en-US" sz="2400" dirty="0"/>
              <a:t> </a:t>
            </a:r>
            <a:r>
              <a:rPr lang="en-US" sz="2400" dirty="0" err="1"/>
              <a:t>przyswajanego</a:t>
            </a:r>
            <a:r>
              <a:rPr lang="en-US" sz="2400" dirty="0"/>
              <a:t> </a:t>
            </a:r>
            <a:r>
              <a:rPr lang="en-US" sz="2400" dirty="0" err="1"/>
              <a:t>materiału</a:t>
            </a:r>
            <a:r>
              <a:rPr lang="en-US" sz="2400" dirty="0"/>
              <a:t>.</a:t>
            </a:r>
          </a:p>
          <a:p>
            <a:pPr algn="l">
              <a:buFont typeface="Arial"/>
              <a:buChar char="•"/>
            </a:pPr>
            <a:endParaRPr lang="en-US" dirty="0"/>
          </a:p>
        </p:txBody>
      </p:sp>
    </p:spTree>
    <p:extLst>
      <p:ext uri="{BB962C8B-B14F-4D97-AF65-F5344CB8AC3E}">
        <p14:creationId xmlns:p14="http://schemas.microsoft.com/office/powerpoint/2010/main" val="1085366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3AD4808-3E34-4EF9-81E6-DCDD9DD85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40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B947366-3BF4-48C9-9DC5-ACC997949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6" cy="6858000"/>
          </a:xfrm>
          <a:prstGeom prst="rect">
            <a:avLst/>
          </a:prstGeom>
          <a:blipFill>
            <a:blip r:embed="rId3"/>
            <a:stretch>
              <a:fillRect/>
            </a:stretch>
          </a:blipFill>
          <a:ln>
            <a:noFill/>
          </a:ln>
          <a:effectLst>
            <a:innerShdw blurRad="88900" dist="254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A2E1AA39-C5B0-4C69-970E-29EFDD1FDF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9264" y="938687"/>
            <a:ext cx="587959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46D681E-013F-4234-9C11-6AE6D8F8CB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9264" y="5854475"/>
            <a:ext cx="587959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ytuł 1">
            <a:extLst>
              <a:ext uri="{FF2B5EF4-FFF2-40B4-BE49-F238E27FC236}">
                <a16:creationId xmlns:a16="http://schemas.microsoft.com/office/drawing/2014/main" id="{7DCF05A4-6F43-A84E-AF62-2C2AEDE95906}"/>
              </a:ext>
            </a:extLst>
          </p:cNvPr>
          <p:cNvSpPr>
            <a:spLocks noGrp="1"/>
          </p:cNvSpPr>
          <p:nvPr>
            <p:ph type="ctrTitle"/>
          </p:nvPr>
        </p:nvSpPr>
        <p:spPr>
          <a:xfrm>
            <a:off x="965200" y="938687"/>
            <a:ext cx="5925988" cy="4915788"/>
          </a:xfrm>
        </p:spPr>
        <p:txBody>
          <a:bodyPr anchor="ctr">
            <a:normAutofit/>
          </a:bodyPr>
          <a:lstStyle/>
          <a:p>
            <a:pPr>
              <a:lnSpc>
                <a:spcPct val="90000"/>
              </a:lnSpc>
            </a:pPr>
            <a:r>
              <a:rPr lang="en-US" sz="3400" dirty="0" err="1">
                <a:solidFill>
                  <a:srgbClr val="212121"/>
                </a:solidFill>
              </a:rPr>
              <a:t>Samo</a:t>
            </a:r>
            <a:r>
              <a:rPr lang="en-US" sz="3400" dirty="0">
                <a:solidFill>
                  <a:srgbClr val="212121"/>
                </a:solidFill>
              </a:rPr>
              <a:t> </a:t>
            </a:r>
            <a:r>
              <a:rPr lang="en-US" sz="3400" dirty="0" err="1">
                <a:solidFill>
                  <a:srgbClr val="212121"/>
                </a:solidFill>
              </a:rPr>
              <a:t>mechaniczne</a:t>
            </a:r>
            <a:r>
              <a:rPr lang="en-US" sz="3400" dirty="0">
                <a:solidFill>
                  <a:srgbClr val="212121"/>
                </a:solidFill>
              </a:rPr>
              <a:t> </a:t>
            </a:r>
            <a:r>
              <a:rPr lang="en-US" sz="3400" dirty="0" err="1">
                <a:solidFill>
                  <a:srgbClr val="212121"/>
                </a:solidFill>
              </a:rPr>
              <a:t>powtarzanie</a:t>
            </a:r>
            <a:r>
              <a:rPr lang="en-US" sz="3400" dirty="0">
                <a:solidFill>
                  <a:srgbClr val="212121"/>
                </a:solidFill>
              </a:rPr>
              <a:t> </a:t>
            </a:r>
            <a:r>
              <a:rPr lang="en-US" sz="3400" dirty="0" err="1">
                <a:solidFill>
                  <a:srgbClr val="212121"/>
                </a:solidFill>
              </a:rPr>
              <a:t>tego</a:t>
            </a:r>
            <a:r>
              <a:rPr lang="en-US" sz="3400" dirty="0">
                <a:solidFill>
                  <a:srgbClr val="212121"/>
                </a:solidFill>
              </a:rPr>
              <a:t> </a:t>
            </a:r>
            <a:r>
              <a:rPr lang="en-US" sz="3400" dirty="0" err="1">
                <a:solidFill>
                  <a:srgbClr val="212121"/>
                </a:solidFill>
              </a:rPr>
              <a:t>samego</a:t>
            </a:r>
            <a:r>
              <a:rPr lang="en-US" sz="3400" dirty="0">
                <a:solidFill>
                  <a:srgbClr val="212121"/>
                </a:solidFill>
              </a:rPr>
              <a:t> </a:t>
            </a:r>
            <a:r>
              <a:rPr lang="en-US" sz="3400" dirty="0" err="1">
                <a:solidFill>
                  <a:srgbClr val="212121"/>
                </a:solidFill>
              </a:rPr>
              <a:t>materiału</a:t>
            </a:r>
            <a:r>
              <a:rPr lang="en-US" sz="3400" dirty="0">
                <a:solidFill>
                  <a:srgbClr val="212121"/>
                </a:solidFill>
              </a:rPr>
              <a:t> to w </a:t>
            </a:r>
            <a:r>
              <a:rPr lang="en-US" sz="3400" dirty="0" err="1">
                <a:solidFill>
                  <a:srgbClr val="212121"/>
                </a:solidFill>
              </a:rPr>
              <a:t>większości</a:t>
            </a:r>
            <a:r>
              <a:rPr lang="en-US" sz="3400" dirty="0">
                <a:solidFill>
                  <a:srgbClr val="212121"/>
                </a:solidFill>
              </a:rPr>
              <a:t> strata </a:t>
            </a:r>
            <a:r>
              <a:rPr lang="en-US" sz="3400" dirty="0" err="1">
                <a:solidFill>
                  <a:srgbClr val="212121"/>
                </a:solidFill>
              </a:rPr>
              <a:t>czasu</a:t>
            </a:r>
            <a:r>
              <a:rPr lang="en-US" sz="3400" dirty="0">
                <a:solidFill>
                  <a:srgbClr val="212121"/>
                </a:solidFill>
              </a:rPr>
              <a:t>. </a:t>
            </a:r>
            <a:r>
              <a:rPr lang="en-US" sz="3400" dirty="0" err="1">
                <a:solidFill>
                  <a:srgbClr val="212121"/>
                </a:solidFill>
              </a:rPr>
              <a:t>Powtarzanie</a:t>
            </a:r>
            <a:r>
              <a:rPr lang="en-US" sz="3400" dirty="0">
                <a:solidFill>
                  <a:srgbClr val="212121"/>
                </a:solidFill>
              </a:rPr>
              <a:t> </a:t>
            </a:r>
            <a:r>
              <a:rPr lang="en-US" sz="3400" dirty="0" err="1">
                <a:solidFill>
                  <a:srgbClr val="212121"/>
                </a:solidFill>
              </a:rPr>
              <a:t>musi</a:t>
            </a:r>
            <a:r>
              <a:rPr lang="en-US" sz="3400" dirty="0">
                <a:solidFill>
                  <a:srgbClr val="212121"/>
                </a:solidFill>
              </a:rPr>
              <a:t> </a:t>
            </a:r>
            <a:r>
              <a:rPr lang="en-US" sz="3400" dirty="0" err="1">
                <a:solidFill>
                  <a:srgbClr val="212121"/>
                </a:solidFill>
              </a:rPr>
              <a:t>być</a:t>
            </a:r>
            <a:r>
              <a:rPr lang="en-US" sz="3400" dirty="0">
                <a:solidFill>
                  <a:srgbClr val="212121"/>
                </a:solidFill>
              </a:rPr>
              <a:t> </a:t>
            </a:r>
            <a:r>
              <a:rPr lang="en-US" sz="3400" dirty="0" err="1">
                <a:solidFill>
                  <a:srgbClr val="212121"/>
                </a:solidFill>
              </a:rPr>
              <a:t>przemyślane</a:t>
            </a:r>
            <a:r>
              <a:rPr lang="en-US" sz="3400" dirty="0">
                <a:solidFill>
                  <a:srgbClr val="212121"/>
                </a:solidFill>
              </a:rPr>
              <a:t>: </a:t>
            </a:r>
            <a:r>
              <a:rPr lang="en-US" sz="3400" dirty="0" err="1">
                <a:solidFill>
                  <a:srgbClr val="212121"/>
                </a:solidFill>
              </a:rPr>
              <a:t>budzić</a:t>
            </a:r>
            <a:r>
              <a:rPr lang="en-US" sz="3400" dirty="0">
                <a:solidFill>
                  <a:srgbClr val="212121"/>
                </a:solidFill>
              </a:rPr>
              <a:t> </a:t>
            </a:r>
            <a:r>
              <a:rPr lang="en-US" sz="3400" dirty="0" err="1">
                <a:solidFill>
                  <a:srgbClr val="212121"/>
                </a:solidFill>
              </a:rPr>
              <a:t>emocje</a:t>
            </a:r>
            <a:r>
              <a:rPr lang="en-US" sz="3400" dirty="0">
                <a:solidFill>
                  <a:srgbClr val="212121"/>
                </a:solidFill>
              </a:rPr>
              <a:t>, </a:t>
            </a:r>
            <a:r>
              <a:rPr lang="en-US" sz="3400" dirty="0" err="1">
                <a:solidFill>
                  <a:srgbClr val="212121"/>
                </a:solidFill>
              </a:rPr>
              <a:t>pobudzać</a:t>
            </a:r>
            <a:r>
              <a:rPr lang="en-US" sz="3400" dirty="0">
                <a:solidFill>
                  <a:srgbClr val="212121"/>
                </a:solidFill>
              </a:rPr>
              <a:t> </a:t>
            </a:r>
            <a:r>
              <a:rPr lang="en-US" sz="3400" dirty="0" err="1">
                <a:solidFill>
                  <a:srgbClr val="212121"/>
                </a:solidFill>
              </a:rPr>
              <a:t>umysł</a:t>
            </a:r>
            <a:r>
              <a:rPr lang="en-US" sz="3400" dirty="0">
                <a:solidFill>
                  <a:srgbClr val="212121"/>
                </a:solidFill>
              </a:rPr>
              <a:t>, </a:t>
            </a:r>
            <a:r>
              <a:rPr lang="en-US" sz="3400" dirty="0" err="1">
                <a:solidFill>
                  <a:srgbClr val="212121"/>
                </a:solidFill>
              </a:rPr>
              <a:t>zmuszać</a:t>
            </a:r>
            <a:r>
              <a:rPr lang="en-US" sz="3400" dirty="0">
                <a:solidFill>
                  <a:srgbClr val="212121"/>
                </a:solidFill>
              </a:rPr>
              <a:t> do </a:t>
            </a:r>
            <a:r>
              <a:rPr lang="en-US" sz="3400" dirty="0" err="1">
                <a:solidFill>
                  <a:srgbClr val="212121"/>
                </a:solidFill>
              </a:rPr>
              <a:t>myślenia</a:t>
            </a:r>
            <a:r>
              <a:rPr lang="en-US" sz="3400" dirty="0">
                <a:solidFill>
                  <a:srgbClr val="212121"/>
                </a:solidFill>
              </a:rPr>
              <a:t>… </a:t>
            </a:r>
            <a:r>
              <a:rPr lang="en-US" sz="3400" dirty="0" err="1">
                <a:solidFill>
                  <a:srgbClr val="212121"/>
                </a:solidFill>
              </a:rPr>
              <a:t>już</a:t>
            </a:r>
            <a:r>
              <a:rPr lang="en-US" sz="3400" dirty="0">
                <a:solidFill>
                  <a:srgbClr val="212121"/>
                </a:solidFill>
              </a:rPr>
              <a:t> </a:t>
            </a:r>
            <a:r>
              <a:rPr lang="en-US" sz="3400" dirty="0" err="1">
                <a:solidFill>
                  <a:srgbClr val="212121"/>
                </a:solidFill>
              </a:rPr>
              <a:t>teraz</a:t>
            </a:r>
            <a:r>
              <a:rPr lang="en-US" sz="3400" dirty="0">
                <a:solidFill>
                  <a:srgbClr val="212121"/>
                </a:solidFill>
              </a:rPr>
              <a:t> </a:t>
            </a:r>
            <a:r>
              <a:rPr lang="en-US" sz="3400" dirty="0" err="1">
                <a:solidFill>
                  <a:srgbClr val="212121"/>
                </a:solidFill>
              </a:rPr>
              <a:t>wiesz</a:t>
            </a:r>
            <a:r>
              <a:rPr lang="en-US" sz="3400" dirty="0">
                <a:solidFill>
                  <a:srgbClr val="212121"/>
                </a:solidFill>
              </a:rPr>
              <a:t> </a:t>
            </a:r>
            <a:r>
              <a:rPr lang="en-US" sz="3400" dirty="0" err="1">
                <a:solidFill>
                  <a:srgbClr val="212121"/>
                </a:solidFill>
              </a:rPr>
              <a:t>dlaczego</a:t>
            </a:r>
            <a:r>
              <a:rPr lang="en-US" sz="3400" dirty="0">
                <a:solidFill>
                  <a:srgbClr val="212121"/>
                </a:solidFill>
              </a:rPr>
              <a:t> </a:t>
            </a:r>
            <a:r>
              <a:rPr lang="en-US" sz="3400" dirty="0" err="1">
                <a:solidFill>
                  <a:srgbClr val="212121"/>
                </a:solidFill>
              </a:rPr>
              <a:t>papugi</a:t>
            </a:r>
            <a:r>
              <a:rPr lang="en-US" sz="3400" dirty="0">
                <a:solidFill>
                  <a:srgbClr val="212121"/>
                </a:solidFill>
              </a:rPr>
              <a:t> </a:t>
            </a:r>
            <a:r>
              <a:rPr lang="en-US" sz="3400" dirty="0" err="1">
                <a:solidFill>
                  <a:srgbClr val="212121"/>
                </a:solidFill>
              </a:rPr>
              <a:t>łatwiej</a:t>
            </a:r>
            <a:r>
              <a:rPr lang="en-US" sz="3400" dirty="0">
                <a:solidFill>
                  <a:srgbClr val="212121"/>
                </a:solidFill>
              </a:rPr>
              <a:t> </a:t>
            </a:r>
            <a:r>
              <a:rPr lang="en-US" sz="3400" dirty="0" err="1">
                <a:solidFill>
                  <a:srgbClr val="212121"/>
                </a:solidFill>
              </a:rPr>
              <a:t>zapamiętują</a:t>
            </a:r>
            <a:r>
              <a:rPr lang="en-US" sz="3400" dirty="0">
                <a:solidFill>
                  <a:srgbClr val="212121"/>
                </a:solidFill>
              </a:rPr>
              <a:t> </a:t>
            </a:r>
            <a:r>
              <a:rPr lang="en-US" sz="3400" dirty="0" err="1">
                <a:solidFill>
                  <a:srgbClr val="212121"/>
                </a:solidFill>
              </a:rPr>
              <a:t>przekleństwa</a:t>
            </a:r>
            <a:r>
              <a:rPr lang="en-US" sz="3400" dirty="0">
                <a:solidFill>
                  <a:srgbClr val="212121"/>
                </a:solidFill>
              </a:rPr>
              <a:t> </a:t>
            </a:r>
            <a:r>
              <a:rPr lang="en-US" sz="3400" dirty="0" err="1">
                <a:solidFill>
                  <a:srgbClr val="212121"/>
                </a:solidFill>
              </a:rPr>
              <a:t>niż</a:t>
            </a:r>
            <a:r>
              <a:rPr lang="en-US" sz="3400" dirty="0">
                <a:solidFill>
                  <a:srgbClr val="212121"/>
                </a:solidFill>
              </a:rPr>
              <a:t> </a:t>
            </a:r>
            <a:r>
              <a:rPr lang="en-US" sz="3400" dirty="0" err="1">
                <a:solidFill>
                  <a:srgbClr val="212121"/>
                </a:solidFill>
              </a:rPr>
              <a:t>zwykłe</a:t>
            </a:r>
            <a:r>
              <a:rPr lang="en-US" sz="3400" dirty="0">
                <a:solidFill>
                  <a:srgbClr val="212121"/>
                </a:solidFill>
              </a:rPr>
              <a:t>” </a:t>
            </a:r>
            <a:r>
              <a:rPr lang="en-US" sz="3400" dirty="0" err="1">
                <a:solidFill>
                  <a:srgbClr val="212121"/>
                </a:solidFill>
              </a:rPr>
              <a:t>dzień</a:t>
            </a:r>
            <a:r>
              <a:rPr lang="en-US" sz="3400" dirty="0">
                <a:solidFill>
                  <a:srgbClr val="212121"/>
                </a:solidFill>
              </a:rPr>
              <a:t> </a:t>
            </a:r>
            <a:r>
              <a:rPr lang="en-US" sz="3400" dirty="0" err="1">
                <a:solidFill>
                  <a:srgbClr val="212121"/>
                </a:solidFill>
              </a:rPr>
              <a:t>dobry</a:t>
            </a:r>
            <a:r>
              <a:rPr lang="en-US" sz="3400" dirty="0">
                <a:solidFill>
                  <a:srgbClr val="212121"/>
                </a:solidFill>
              </a:rPr>
              <a:t>”;-)</a:t>
            </a:r>
            <a:endParaRPr lang="pl-PL" sz="3400" dirty="0">
              <a:solidFill>
                <a:srgbClr val="212121"/>
              </a:solidFill>
            </a:endParaRPr>
          </a:p>
        </p:txBody>
      </p:sp>
      <p:sp>
        <p:nvSpPr>
          <p:cNvPr id="16" name="Rectangle 15">
            <a:extLst>
              <a:ext uri="{FF2B5EF4-FFF2-40B4-BE49-F238E27FC236}">
                <a16:creationId xmlns:a16="http://schemas.microsoft.com/office/drawing/2014/main" id="{1307718F-1EFB-462E-B630-D814002861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a:extLst>
              <a:ext uri="{FF2B5EF4-FFF2-40B4-BE49-F238E27FC236}">
                <a16:creationId xmlns:a16="http://schemas.microsoft.com/office/drawing/2014/main" id="{8B51F649-7096-0A44-8836-A29FFE37622A}"/>
              </a:ext>
            </a:extLst>
          </p:cNvPr>
          <p:cNvSpPr>
            <a:spLocks noGrp="1"/>
          </p:cNvSpPr>
          <p:nvPr>
            <p:ph type="subTitle" idx="1"/>
          </p:nvPr>
        </p:nvSpPr>
        <p:spPr>
          <a:xfrm>
            <a:off x="8207532" y="938687"/>
            <a:ext cx="3341001" cy="4915788"/>
          </a:xfrm>
        </p:spPr>
        <p:txBody>
          <a:bodyPr anchor="ctr">
            <a:normAutofit/>
          </a:bodyPr>
          <a:lstStyle/>
          <a:p>
            <a:pPr algn="l"/>
            <a:r>
              <a:rPr lang="en-US" sz="2800"/>
              <a:t>Należy unikać jak ognia zwykłego czytania kilkukrotnie tego samego tekstu.</a:t>
            </a:r>
            <a:endParaRPr lang="pl-PL" sz="2800"/>
          </a:p>
        </p:txBody>
      </p:sp>
    </p:spTree>
    <p:extLst>
      <p:ext uri="{BB962C8B-B14F-4D97-AF65-F5344CB8AC3E}">
        <p14:creationId xmlns:p14="http://schemas.microsoft.com/office/powerpoint/2010/main" val="91713692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6F3DB5-20C1-074C-971A-CEE887F4D1B2}"/>
              </a:ext>
            </a:extLst>
          </p:cNvPr>
          <p:cNvSpPr>
            <a:spLocks noGrp="1"/>
          </p:cNvSpPr>
          <p:nvPr>
            <p:ph type="title"/>
          </p:nvPr>
        </p:nvSpPr>
        <p:spPr/>
        <p:txBody>
          <a:bodyPr>
            <a:normAutofit fontScale="90000"/>
          </a:bodyPr>
          <a:lstStyle/>
          <a:p>
            <a:r>
              <a:rPr lang="pl-PL" b="1" dirty="0"/>
              <a:t>METODA CIEKAWSKIEGO DZIECKA </a:t>
            </a:r>
            <a:br>
              <a:rPr lang="pl-PL" dirty="0"/>
            </a:br>
            <a:endParaRPr lang="pl-PL" dirty="0"/>
          </a:p>
        </p:txBody>
      </p:sp>
      <p:graphicFrame>
        <p:nvGraphicFramePr>
          <p:cNvPr id="11" name="Symbol zastępczy zawartości 2">
            <a:extLst>
              <a:ext uri="{FF2B5EF4-FFF2-40B4-BE49-F238E27FC236}">
                <a16:creationId xmlns:a16="http://schemas.microsoft.com/office/drawing/2014/main" id="{15ED23A3-0EB4-4435-B11F-7B1F5C4BDF56}"/>
              </a:ext>
            </a:extLst>
          </p:cNvPr>
          <p:cNvGraphicFramePr>
            <a:graphicFrameLocks noGrp="1"/>
          </p:cNvGraphicFramePr>
          <p:nvPr>
            <p:ph idx="1"/>
          </p:nvPr>
        </p:nvGraphicFramePr>
        <p:xfrm>
          <a:off x="5418668" y="982131"/>
          <a:ext cx="5469466" cy="4893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ymbol zastępczy tekstu 4">
            <a:extLst>
              <a:ext uri="{FF2B5EF4-FFF2-40B4-BE49-F238E27FC236}">
                <a16:creationId xmlns:a16="http://schemas.microsoft.com/office/drawing/2014/main" id="{6D0CF2D5-EC0D-7347-BC4C-A80C349EA8D3}"/>
              </a:ext>
            </a:extLst>
          </p:cNvPr>
          <p:cNvSpPr>
            <a:spLocks noGrp="1"/>
          </p:cNvSpPr>
          <p:nvPr>
            <p:ph type="body" sz="half" idx="2"/>
          </p:nvPr>
        </p:nvSpPr>
        <p:spPr/>
        <p:txBody>
          <a:bodyPr/>
          <a:lstStyle/>
          <a:p>
            <a:endParaRPr lang="pl-PL"/>
          </a:p>
        </p:txBody>
      </p:sp>
      <p:pic>
        <p:nvPicPr>
          <p:cNvPr id="7" name="Obraz 6" descr="Obraz zawierający tekst, komputer, stół, biurko&#10;&#10;Opis wygenerowany automatycznie">
            <a:extLst>
              <a:ext uri="{FF2B5EF4-FFF2-40B4-BE49-F238E27FC236}">
                <a16:creationId xmlns:a16="http://schemas.microsoft.com/office/drawing/2014/main" id="{BBCAD4B4-72EA-4847-B09B-926F7FD90EC1}"/>
              </a:ext>
            </a:extLst>
          </p:cNvPr>
          <p:cNvPicPr>
            <a:picLocks noChangeAspect="1"/>
          </p:cNvPicPr>
          <p:nvPr/>
        </p:nvPicPr>
        <p:blipFill>
          <a:blip r:embed="rId7"/>
          <a:stretch>
            <a:fillRect/>
          </a:stretch>
        </p:blipFill>
        <p:spPr>
          <a:xfrm>
            <a:off x="1406788" y="3088217"/>
            <a:ext cx="3492500" cy="2324100"/>
          </a:xfrm>
          <a:prstGeom prst="rect">
            <a:avLst/>
          </a:prstGeom>
        </p:spPr>
      </p:pic>
    </p:spTree>
    <p:extLst>
      <p:ext uri="{BB962C8B-B14F-4D97-AF65-F5344CB8AC3E}">
        <p14:creationId xmlns:p14="http://schemas.microsoft.com/office/powerpoint/2010/main" val="1052304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4602F8C-E1EC-4202-83F7-93670CAFAE2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ytuł 1">
            <a:extLst>
              <a:ext uri="{FF2B5EF4-FFF2-40B4-BE49-F238E27FC236}">
                <a16:creationId xmlns:a16="http://schemas.microsoft.com/office/drawing/2014/main" id="{ED0D1E49-C2EE-5D42-A2B1-CED5ECE3BD48}"/>
              </a:ext>
            </a:extLst>
          </p:cNvPr>
          <p:cNvSpPr>
            <a:spLocks noGrp="1"/>
          </p:cNvSpPr>
          <p:nvPr>
            <p:ph type="title"/>
          </p:nvPr>
        </p:nvSpPr>
        <p:spPr>
          <a:xfrm>
            <a:off x="7535825" y="982132"/>
            <a:ext cx="3360772" cy="1761064"/>
          </a:xfrm>
        </p:spPr>
        <p:txBody>
          <a:bodyPr>
            <a:noAutofit/>
          </a:bodyPr>
          <a:lstStyle/>
          <a:p>
            <a:pPr>
              <a:lnSpc>
                <a:spcPct val="90000"/>
              </a:lnSpc>
            </a:pPr>
            <a:r>
              <a:rPr lang="pl-PL" sz="2800" b="1" dirty="0"/>
              <a:t>Metod majstersztyku czyli tworzenie dzieła idealnego…</a:t>
            </a:r>
            <a:br>
              <a:rPr lang="pl-PL" sz="2800" dirty="0"/>
            </a:br>
            <a:endParaRPr lang="pl-PL" sz="2800" dirty="0"/>
          </a:p>
        </p:txBody>
      </p:sp>
      <p:sp>
        <p:nvSpPr>
          <p:cNvPr id="15" name="Rectangle 14">
            <a:extLst>
              <a:ext uri="{FF2B5EF4-FFF2-40B4-BE49-F238E27FC236}">
                <a16:creationId xmlns:a16="http://schemas.microsoft.com/office/drawing/2014/main" id="{B4E31948-EA92-4179-8BB5-5451F6E3D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ymbol zastępczy zawartości 5" descr="Obraz zawierający tekst&#10;&#10;Opis wygenerowany automatycznie">
            <a:extLst>
              <a:ext uri="{FF2B5EF4-FFF2-40B4-BE49-F238E27FC236}">
                <a16:creationId xmlns:a16="http://schemas.microsoft.com/office/drawing/2014/main" id="{57AC6D7A-54A6-D344-87A3-00C6925CE89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1412683" y="1410208"/>
            <a:ext cx="5278777" cy="3858780"/>
          </a:xfrm>
          <a:prstGeom prst="rect">
            <a:avLst/>
          </a:prstGeom>
        </p:spPr>
      </p:pic>
      <p:cxnSp>
        <p:nvCxnSpPr>
          <p:cNvPr id="17" name="Straight Connector 16">
            <a:extLst>
              <a:ext uri="{FF2B5EF4-FFF2-40B4-BE49-F238E27FC236}">
                <a16:creationId xmlns:a16="http://schemas.microsoft.com/office/drawing/2014/main" id="{C483CC4B-D7FE-41C7-8BDC-1FF487C9CC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pic>
        <p:nvPicPr>
          <p:cNvPr id="11" name="Symbol zastępczy zawartości 10">
            <a:extLst>
              <a:ext uri="{FF2B5EF4-FFF2-40B4-BE49-F238E27FC236}">
                <a16:creationId xmlns:a16="http://schemas.microsoft.com/office/drawing/2014/main" id="{3F1B6E30-B4E7-6444-989D-8A92D60DA45B}"/>
              </a:ext>
            </a:extLst>
          </p:cNvPr>
          <p:cNvPicPr>
            <a:picLocks noGrp="1" noChangeAspect="1"/>
          </p:cNvPicPr>
          <p:nvPr>
            <p:ph idx="1"/>
          </p:nvPr>
        </p:nvPicPr>
        <p:blipFill>
          <a:blip r:embed="rId5"/>
          <a:stretch>
            <a:fillRect/>
          </a:stretch>
        </p:blipFill>
        <p:spPr>
          <a:xfrm>
            <a:off x="7535863" y="3098192"/>
            <a:ext cx="3360737" cy="2236417"/>
          </a:xfrm>
        </p:spPr>
      </p:pic>
    </p:spTree>
    <p:extLst>
      <p:ext uri="{BB962C8B-B14F-4D97-AF65-F5344CB8AC3E}">
        <p14:creationId xmlns:p14="http://schemas.microsoft.com/office/powerpoint/2010/main" val="3021022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D6BA13-0382-EF4E-84E8-1C7BE5645E01}"/>
              </a:ext>
            </a:extLst>
          </p:cNvPr>
          <p:cNvSpPr>
            <a:spLocks noGrp="1"/>
          </p:cNvSpPr>
          <p:nvPr>
            <p:ph type="title"/>
          </p:nvPr>
        </p:nvSpPr>
        <p:spPr>
          <a:xfrm>
            <a:off x="1293811" y="1388534"/>
            <a:ext cx="6207127" cy="1371600"/>
          </a:xfrm>
        </p:spPr>
        <p:txBody>
          <a:bodyPr>
            <a:normAutofit/>
          </a:bodyPr>
          <a:lstStyle/>
          <a:p>
            <a:r>
              <a:rPr lang="pl-PL" dirty="0"/>
              <a:t>Słowo </a:t>
            </a:r>
            <a:r>
              <a:rPr lang="pl-PL" i="1" dirty="0"/>
              <a:t>majstersztyk</a:t>
            </a:r>
            <a:r>
              <a:rPr lang="pl-PL" dirty="0"/>
              <a:t> jest kalką z języka niemieckiego i oznacza „mistrzowskie dzieło”.</a:t>
            </a:r>
          </a:p>
        </p:txBody>
      </p:sp>
      <p:sp>
        <p:nvSpPr>
          <p:cNvPr id="6" name="Symbol zastępczy tekstu 5">
            <a:extLst>
              <a:ext uri="{FF2B5EF4-FFF2-40B4-BE49-F238E27FC236}">
                <a16:creationId xmlns:a16="http://schemas.microsoft.com/office/drawing/2014/main" id="{71BE1E1A-A201-6340-A08A-AF364D23029E}"/>
              </a:ext>
            </a:extLst>
          </p:cNvPr>
          <p:cNvSpPr>
            <a:spLocks noGrp="1"/>
          </p:cNvSpPr>
          <p:nvPr>
            <p:ph type="body" sz="half" idx="2"/>
          </p:nvPr>
        </p:nvSpPr>
        <p:spPr>
          <a:xfrm>
            <a:off x="1293811" y="3031065"/>
            <a:ext cx="6550027" cy="2438404"/>
          </a:xfrm>
        </p:spPr>
        <p:txBody>
          <a:bodyPr>
            <a:noAutofit/>
          </a:bodyPr>
          <a:lstStyle/>
          <a:p>
            <a:r>
              <a:rPr lang="pl-PL" sz="2800" dirty="0"/>
              <a:t>W tej metodzie chodzi o to, by pracować tak długo, aż się ów majstersztyk osiągnie przy użyciu – tylko i wyłącznie – własnych zasobów. Nie wolno więc korzystać z dzieł kogoś innego. </a:t>
            </a:r>
          </a:p>
        </p:txBody>
      </p:sp>
      <p:pic>
        <p:nvPicPr>
          <p:cNvPr id="8" name="Symbol zastępczy zawartości 7" descr="Obraz zawierający kamień&#10;&#10;Opis wygenerowany automatycznie">
            <a:extLst>
              <a:ext uri="{FF2B5EF4-FFF2-40B4-BE49-F238E27FC236}">
                <a16:creationId xmlns:a16="http://schemas.microsoft.com/office/drawing/2014/main" id="{C49DD97A-58F5-1A4A-A703-B230255A47EF}"/>
              </a:ext>
            </a:extLst>
          </p:cNvPr>
          <p:cNvPicPr>
            <a:picLocks noGrp="1" noChangeAspect="1"/>
          </p:cNvPicPr>
          <p:nvPr>
            <p:ph idx="1"/>
          </p:nvPr>
        </p:nvPicPr>
        <p:blipFill>
          <a:blip r:embed="rId2"/>
          <a:stretch>
            <a:fillRect/>
          </a:stretch>
        </p:blipFill>
        <p:spPr>
          <a:xfrm>
            <a:off x="8431214" y="1835150"/>
            <a:ext cx="2552700" cy="3187700"/>
          </a:xfrm>
        </p:spPr>
      </p:pic>
    </p:spTree>
    <p:extLst>
      <p:ext uri="{BB962C8B-B14F-4D97-AF65-F5344CB8AC3E}">
        <p14:creationId xmlns:p14="http://schemas.microsoft.com/office/powerpoint/2010/main" val="787947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4D981DA-C281-DE48-8C1F-4F63F5666145}"/>
              </a:ext>
            </a:extLst>
          </p:cNvPr>
          <p:cNvSpPr>
            <a:spLocks noGrp="1"/>
          </p:cNvSpPr>
          <p:nvPr>
            <p:ph type="title"/>
          </p:nvPr>
        </p:nvSpPr>
        <p:spPr/>
        <p:txBody>
          <a:bodyPr>
            <a:noAutofit/>
          </a:bodyPr>
          <a:lstStyle/>
          <a:p>
            <a:r>
              <a:rPr lang="pl-PL" sz="2400" dirty="0"/>
              <a:t>W praktyce należy więc wykorzystać np. czyjeś notatki, by je udoskonalić           i stworzyć swoje własne, mistrzowskie. Okazuje się, że w naszej głowie zostają treści przez nas zorganizowane i przetworzone.</a:t>
            </a:r>
          </a:p>
        </p:txBody>
      </p:sp>
      <p:pic>
        <p:nvPicPr>
          <p:cNvPr id="5" name="Symbol zastępczy zawartości 4">
            <a:extLst>
              <a:ext uri="{FF2B5EF4-FFF2-40B4-BE49-F238E27FC236}">
                <a16:creationId xmlns:a16="http://schemas.microsoft.com/office/drawing/2014/main" id="{2905C0EA-8CE5-FC47-AC53-AADA7FC90F2F}"/>
              </a:ext>
            </a:extLst>
          </p:cNvPr>
          <p:cNvPicPr>
            <a:picLocks noGrp="1" noChangeAspect="1"/>
          </p:cNvPicPr>
          <p:nvPr>
            <p:ph sz="half" idx="1"/>
          </p:nvPr>
        </p:nvPicPr>
        <p:blipFill>
          <a:blip r:embed="rId2"/>
          <a:stretch>
            <a:fillRect/>
          </a:stretch>
        </p:blipFill>
        <p:spPr>
          <a:xfrm>
            <a:off x="1962150" y="3015456"/>
            <a:ext cx="3390900" cy="2400300"/>
          </a:xfrm>
        </p:spPr>
      </p:pic>
      <p:pic>
        <p:nvPicPr>
          <p:cNvPr id="6" name="Symbol zastępczy zawartości 5">
            <a:extLst>
              <a:ext uri="{FF2B5EF4-FFF2-40B4-BE49-F238E27FC236}">
                <a16:creationId xmlns:a16="http://schemas.microsoft.com/office/drawing/2014/main" id="{64BA45F9-A742-D24F-923F-22B9321EC064}"/>
              </a:ext>
            </a:extLst>
          </p:cNvPr>
          <p:cNvPicPr>
            <a:picLocks noGrp="1" noChangeAspect="1"/>
          </p:cNvPicPr>
          <p:nvPr>
            <p:ph sz="half" idx="2"/>
          </p:nvPr>
        </p:nvPicPr>
        <p:blipFill>
          <a:blip r:embed="rId3"/>
          <a:stretch>
            <a:fillRect/>
          </a:stretch>
        </p:blipFill>
        <p:spPr>
          <a:xfrm>
            <a:off x="7112000" y="2786856"/>
            <a:ext cx="2857500" cy="2857500"/>
          </a:xfrm>
        </p:spPr>
      </p:pic>
    </p:spTree>
    <p:extLst>
      <p:ext uri="{BB962C8B-B14F-4D97-AF65-F5344CB8AC3E}">
        <p14:creationId xmlns:p14="http://schemas.microsoft.com/office/powerpoint/2010/main" val="1763222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23" name="Picture 14">
            <a:extLst>
              <a:ext uri="{FF2B5EF4-FFF2-40B4-BE49-F238E27FC236}">
                <a16:creationId xmlns:a16="http://schemas.microsoft.com/office/drawing/2014/main" id="{6FDF4ADC-C44A-4C41-B974-6F4B3C7223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88825" cy="6856214"/>
          </a:xfrm>
          <a:prstGeom prst="rect">
            <a:avLst/>
          </a:prstGeom>
        </p:spPr>
      </p:pic>
      <p:cxnSp>
        <p:nvCxnSpPr>
          <p:cNvPr id="24" name="Straight Connector 16">
            <a:extLst>
              <a:ext uri="{FF2B5EF4-FFF2-40B4-BE49-F238E27FC236}">
                <a16:creationId xmlns:a16="http://schemas.microsoft.com/office/drawing/2014/main" id="{89CCCE17-8DAC-44EB-9D15-03C32E7D2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ytuł 1">
            <a:extLst>
              <a:ext uri="{FF2B5EF4-FFF2-40B4-BE49-F238E27FC236}">
                <a16:creationId xmlns:a16="http://schemas.microsoft.com/office/drawing/2014/main" id="{E755A342-A532-4E4F-9235-29B0ACEE26C1}"/>
              </a:ext>
            </a:extLst>
          </p:cNvPr>
          <p:cNvSpPr>
            <a:spLocks noGrp="1"/>
          </p:cNvSpPr>
          <p:nvPr>
            <p:ph type="title"/>
          </p:nvPr>
        </p:nvSpPr>
        <p:spPr>
          <a:xfrm>
            <a:off x="1295402" y="982132"/>
            <a:ext cx="9601196" cy="1303867"/>
          </a:xfrm>
        </p:spPr>
        <p:txBody>
          <a:bodyPr vert="horz" lIns="91440" tIns="45720" rIns="91440" bIns="45720" rtlCol="0" anchor="ctr">
            <a:normAutofit/>
          </a:bodyPr>
          <a:lstStyle/>
          <a:p>
            <a:r>
              <a:rPr lang="en-US" sz="4400" b="1"/>
              <a:t>Metoda fiszek</a:t>
            </a:r>
          </a:p>
        </p:txBody>
      </p:sp>
      <p:sp>
        <p:nvSpPr>
          <p:cNvPr id="4" name="Symbol zastępczy tekstu 3">
            <a:extLst>
              <a:ext uri="{FF2B5EF4-FFF2-40B4-BE49-F238E27FC236}">
                <a16:creationId xmlns:a16="http://schemas.microsoft.com/office/drawing/2014/main" id="{6C1DCB2C-90B1-D64F-B430-876F45689996}"/>
              </a:ext>
            </a:extLst>
          </p:cNvPr>
          <p:cNvSpPr>
            <a:spLocks noGrp="1"/>
          </p:cNvSpPr>
          <p:nvPr>
            <p:ph type="body" sz="half" idx="2"/>
          </p:nvPr>
        </p:nvSpPr>
        <p:spPr>
          <a:xfrm>
            <a:off x="1295402" y="2556932"/>
            <a:ext cx="6256866" cy="3318936"/>
          </a:xfrm>
        </p:spPr>
        <p:txBody>
          <a:bodyPr vert="horz" lIns="91440" tIns="45720" rIns="91440" bIns="45720" rtlCol="0" anchor="t">
            <a:normAutofit/>
          </a:bodyPr>
          <a:lstStyle/>
          <a:p>
            <a:pPr algn="l">
              <a:buFont typeface="Arial"/>
              <a:buChar char="•"/>
            </a:pPr>
            <a:r>
              <a:rPr lang="en-US" sz="3200" dirty="0" err="1"/>
              <a:t>Polega</a:t>
            </a:r>
            <a:r>
              <a:rPr lang="en-US" sz="3200" dirty="0"/>
              <a:t> </a:t>
            </a:r>
            <a:r>
              <a:rPr lang="en-US" sz="3200" dirty="0" err="1"/>
              <a:t>na</a:t>
            </a:r>
            <a:r>
              <a:rPr lang="en-US" sz="3200" dirty="0"/>
              <a:t> </a:t>
            </a:r>
            <a:r>
              <a:rPr lang="en-US" sz="3200" dirty="0" err="1"/>
              <a:t>wykorzystaniu</a:t>
            </a:r>
            <a:r>
              <a:rPr lang="en-US" sz="3200" dirty="0"/>
              <a:t> w </a:t>
            </a:r>
            <a:r>
              <a:rPr lang="en-US" sz="3200" dirty="0" err="1"/>
              <a:t>nauce</a:t>
            </a:r>
            <a:r>
              <a:rPr lang="en-US" sz="3200" dirty="0"/>
              <a:t> </a:t>
            </a:r>
            <a:r>
              <a:rPr lang="en-US" sz="3200" dirty="0" err="1"/>
              <a:t>małych</a:t>
            </a:r>
            <a:r>
              <a:rPr lang="en-US" sz="3200" dirty="0"/>
              <a:t> </a:t>
            </a:r>
            <a:r>
              <a:rPr lang="en-US" sz="3200" dirty="0" err="1"/>
              <a:t>karteczek</a:t>
            </a:r>
            <a:r>
              <a:rPr lang="en-US" sz="3200" dirty="0"/>
              <a:t>. Na </a:t>
            </a:r>
            <a:r>
              <a:rPr lang="en-US" sz="3200" dirty="0" err="1"/>
              <a:t>jednej</a:t>
            </a:r>
            <a:r>
              <a:rPr lang="en-US" sz="3200" dirty="0"/>
              <a:t> </a:t>
            </a:r>
            <a:r>
              <a:rPr lang="en-US" sz="3200" dirty="0" err="1"/>
              <a:t>stronie</a:t>
            </a:r>
            <a:r>
              <a:rPr lang="en-US" sz="3200" dirty="0"/>
              <a:t> </a:t>
            </a:r>
            <a:r>
              <a:rPr lang="en-US" sz="3200" dirty="0" err="1"/>
              <a:t>karteczki</a:t>
            </a:r>
            <a:r>
              <a:rPr lang="en-US" sz="3200" dirty="0"/>
              <a:t> jest </a:t>
            </a:r>
            <a:r>
              <a:rPr lang="en-US" sz="3200" dirty="0" err="1"/>
              <a:t>pytanie</a:t>
            </a:r>
            <a:r>
              <a:rPr lang="en-US" sz="3200" dirty="0"/>
              <a:t>, </a:t>
            </a:r>
            <a:r>
              <a:rPr lang="en-US" sz="3200" dirty="0" err="1"/>
              <a:t>słowo</a:t>
            </a:r>
            <a:r>
              <a:rPr lang="en-US" sz="3200" dirty="0"/>
              <a:t> w </a:t>
            </a:r>
            <a:r>
              <a:rPr lang="en-US" sz="3200" dirty="0" err="1"/>
              <a:t>jednym</a:t>
            </a:r>
            <a:r>
              <a:rPr lang="en-US" sz="3200" dirty="0"/>
              <a:t> </a:t>
            </a:r>
            <a:r>
              <a:rPr lang="en-US" sz="3200" dirty="0" err="1"/>
              <a:t>języku</a:t>
            </a:r>
            <a:r>
              <a:rPr lang="en-US" sz="3200" dirty="0"/>
              <a:t> </a:t>
            </a:r>
            <a:r>
              <a:rPr lang="en-US" sz="3200" dirty="0" err="1"/>
              <a:t>lub</a:t>
            </a:r>
            <a:r>
              <a:rPr lang="en-US" sz="3200" dirty="0"/>
              <a:t> </a:t>
            </a:r>
            <a:r>
              <a:rPr lang="en-US" sz="3200" dirty="0" err="1"/>
              <a:t>obrazek</a:t>
            </a:r>
            <a:r>
              <a:rPr lang="en-US" sz="3200" dirty="0"/>
              <a:t>, a </a:t>
            </a:r>
            <a:r>
              <a:rPr lang="en-US" sz="3200" dirty="0" err="1"/>
              <a:t>na</a:t>
            </a:r>
            <a:r>
              <a:rPr lang="en-US" sz="3200" dirty="0"/>
              <a:t> </a:t>
            </a:r>
            <a:r>
              <a:rPr lang="en-US" sz="3200" dirty="0" err="1"/>
              <a:t>drugiej</a:t>
            </a:r>
            <a:r>
              <a:rPr lang="en-US" sz="3200" dirty="0"/>
              <a:t> </a:t>
            </a:r>
            <a:r>
              <a:rPr lang="en-US" sz="3200" dirty="0" err="1"/>
              <a:t>stronie</a:t>
            </a:r>
            <a:r>
              <a:rPr lang="en-US" sz="3200" dirty="0"/>
              <a:t> jest </a:t>
            </a:r>
            <a:r>
              <a:rPr lang="en-US" sz="3200" dirty="0" err="1"/>
              <a:t>poprawna</a:t>
            </a:r>
            <a:r>
              <a:rPr lang="en-US" sz="3200" dirty="0"/>
              <a:t> </a:t>
            </a:r>
            <a:r>
              <a:rPr lang="en-US" sz="3200" dirty="0" err="1"/>
              <a:t>odpowiedź</a:t>
            </a:r>
            <a:r>
              <a:rPr lang="en-US" sz="3200" dirty="0"/>
              <a:t>, </a:t>
            </a:r>
            <a:r>
              <a:rPr lang="en-US" sz="3200" dirty="0" err="1"/>
              <a:t>tłumaczenie</a:t>
            </a:r>
            <a:r>
              <a:rPr lang="en-US" sz="3200" dirty="0"/>
              <a:t> </a:t>
            </a:r>
            <a:r>
              <a:rPr lang="en-US" sz="3200" dirty="0" err="1"/>
              <a:t>lub</a:t>
            </a:r>
            <a:r>
              <a:rPr lang="en-US" sz="3200" dirty="0"/>
              <a:t> </a:t>
            </a:r>
            <a:r>
              <a:rPr lang="en-US" sz="3200" dirty="0" err="1"/>
              <a:t>wyjaśnienie</a:t>
            </a:r>
            <a:r>
              <a:rPr lang="en-US" sz="3200" dirty="0"/>
              <a:t>.</a:t>
            </a:r>
          </a:p>
        </p:txBody>
      </p:sp>
      <p:pic>
        <p:nvPicPr>
          <p:cNvPr id="10" name="Symbol zastępczy zawartości 9" descr="Obraz zawierający tekst&#10;&#10;Opis wygenerowany automatycznie">
            <a:extLst>
              <a:ext uri="{FF2B5EF4-FFF2-40B4-BE49-F238E27FC236}">
                <a16:creationId xmlns:a16="http://schemas.microsoft.com/office/drawing/2014/main" id="{715B39B9-E97E-FD43-8A90-013D03589211}"/>
              </a:ext>
            </a:extLst>
          </p:cNvPr>
          <p:cNvPicPr>
            <a:picLocks noGrp="1" noChangeAspect="1"/>
          </p:cNvPicPr>
          <p:nvPr>
            <p:ph idx="1"/>
          </p:nvPr>
        </p:nvPicPr>
        <p:blipFill>
          <a:blip r:embed="rId4"/>
          <a:stretch>
            <a:fillRect/>
          </a:stretch>
        </p:blipFill>
        <p:spPr>
          <a:xfrm>
            <a:off x="8085026" y="2965361"/>
            <a:ext cx="2739728" cy="2324277"/>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4028084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62B791B-B1C0-6C4E-B574-06B71C9E18EA}"/>
              </a:ext>
            </a:extLst>
          </p:cNvPr>
          <p:cNvSpPr>
            <a:spLocks noGrp="1"/>
          </p:cNvSpPr>
          <p:nvPr>
            <p:ph type="title"/>
          </p:nvPr>
        </p:nvSpPr>
        <p:spPr/>
        <p:txBody>
          <a:bodyPr>
            <a:normAutofit fontScale="90000"/>
          </a:bodyPr>
          <a:lstStyle/>
          <a:p>
            <a:r>
              <a:rPr lang="pl-PL" dirty="0"/>
              <a:t>W metodzie tej pomocne może być pudełko:</a:t>
            </a:r>
            <a:br>
              <a:rPr lang="pl-PL" dirty="0"/>
            </a:br>
            <a:r>
              <a:rPr lang="pl-PL" sz="2000" dirty="0"/>
              <a:t>Przekładamy fiszki, które już umiemy do następnej przegródki… te, które sprawiają nam trudność pozostają na swoim miejscu…gdy wszystkie fiszki znajdą się w przegródce nr 5- opanowaliśmy materiał!</a:t>
            </a:r>
          </a:p>
        </p:txBody>
      </p:sp>
      <p:pic>
        <p:nvPicPr>
          <p:cNvPr id="5" name="Symbol zastępczy zawartości 4">
            <a:extLst>
              <a:ext uri="{FF2B5EF4-FFF2-40B4-BE49-F238E27FC236}">
                <a16:creationId xmlns:a16="http://schemas.microsoft.com/office/drawing/2014/main" id="{DE1C15C4-1F8D-3244-BCFD-6870C3692E76}"/>
              </a:ext>
            </a:extLst>
          </p:cNvPr>
          <p:cNvPicPr>
            <a:picLocks noGrp="1" noChangeAspect="1"/>
          </p:cNvPicPr>
          <p:nvPr>
            <p:ph idx="1"/>
          </p:nvPr>
        </p:nvPicPr>
        <p:blipFill>
          <a:blip r:embed="rId2"/>
          <a:stretch>
            <a:fillRect/>
          </a:stretch>
        </p:blipFill>
        <p:spPr>
          <a:xfrm>
            <a:off x="4438650" y="2990850"/>
            <a:ext cx="3314700" cy="2451100"/>
          </a:xfrm>
        </p:spPr>
      </p:pic>
    </p:spTree>
    <p:extLst>
      <p:ext uri="{BB962C8B-B14F-4D97-AF65-F5344CB8AC3E}">
        <p14:creationId xmlns:p14="http://schemas.microsoft.com/office/powerpoint/2010/main" val="151270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82000"/>
                <a:lumOff val="18000"/>
              </a:schemeClr>
            </a:gs>
            <a:gs pos="100000">
              <a:schemeClr val="accent1">
                <a:lumMod val="98000"/>
              </a:schemeClr>
            </a:gs>
          </a:gsLst>
          <a:lin ang="5400000" scaled="0"/>
        </a:gra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639CD864-9B80-4217-918A-A08DD42815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cxnSp>
        <p:nvCxnSpPr>
          <p:cNvPr id="24" name="Straight Connector 23">
            <a:extLst>
              <a:ext uri="{FF2B5EF4-FFF2-40B4-BE49-F238E27FC236}">
                <a16:creationId xmlns:a16="http://schemas.microsoft.com/office/drawing/2014/main" id="{1C376FBE-D09E-4799-BCF8-13452CEC1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C1239C2C-571C-4567-8CC9-3DEECC233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58A5B991-5EC2-4BD6-9C3B-238D6B879C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ytuł 1">
            <a:extLst>
              <a:ext uri="{FF2B5EF4-FFF2-40B4-BE49-F238E27FC236}">
                <a16:creationId xmlns:a16="http://schemas.microsoft.com/office/drawing/2014/main" id="{314F04DA-ED03-794A-98A9-C0F5878EA042}"/>
              </a:ext>
            </a:extLst>
          </p:cNvPr>
          <p:cNvSpPr>
            <a:spLocks noGrp="1"/>
          </p:cNvSpPr>
          <p:nvPr>
            <p:ph type="ctrTitle" idx="4294967295"/>
          </p:nvPr>
        </p:nvSpPr>
        <p:spPr>
          <a:xfrm>
            <a:off x="1160825" y="1148793"/>
            <a:ext cx="9863639" cy="4380470"/>
          </a:xfrm>
        </p:spPr>
        <p:txBody>
          <a:bodyPr vert="horz" lIns="91440" tIns="45720" rIns="91440" bIns="45720" rtlCol="0" anchor="ctr">
            <a:normAutofit/>
          </a:bodyPr>
          <a:lstStyle/>
          <a:p>
            <a:pPr fontAlgn="base">
              <a:lnSpc>
                <a:spcPct val="90000"/>
              </a:lnSpc>
            </a:pPr>
            <a:r>
              <a:rPr lang="en-US" sz="2000" b="1" u="sng" dirty="0">
                <a:solidFill>
                  <a:srgbClr val="212121"/>
                </a:solidFill>
              </a:rPr>
              <a:t>KRÓTKIE PODSUMOWANIE</a:t>
            </a:r>
            <a:r>
              <a:rPr lang="en-US" sz="2000" dirty="0">
                <a:solidFill>
                  <a:srgbClr val="212121"/>
                </a:solidFill>
              </a:rPr>
              <a:t>:</a:t>
            </a:r>
            <a:br>
              <a:rPr lang="en-US" sz="2000" dirty="0">
                <a:solidFill>
                  <a:srgbClr val="212121"/>
                </a:solidFill>
              </a:rPr>
            </a:br>
            <a:r>
              <a:rPr lang="en-US" sz="2000" dirty="0" err="1">
                <a:solidFill>
                  <a:srgbClr val="212121"/>
                </a:solidFill>
              </a:rPr>
              <a:t>Fiszki</a:t>
            </a:r>
            <a:r>
              <a:rPr lang="en-US" sz="2000" dirty="0">
                <a:solidFill>
                  <a:srgbClr val="212121"/>
                </a:solidFill>
              </a:rPr>
              <a:t> </a:t>
            </a:r>
            <a:r>
              <a:rPr lang="en-US" sz="2000" dirty="0" err="1">
                <a:solidFill>
                  <a:srgbClr val="212121"/>
                </a:solidFill>
              </a:rPr>
              <a:t>pozwalają</a:t>
            </a:r>
            <a:r>
              <a:rPr lang="en-US" sz="2000" dirty="0">
                <a:solidFill>
                  <a:srgbClr val="212121"/>
                </a:solidFill>
              </a:rPr>
              <a:t> </a:t>
            </a:r>
            <a:r>
              <a:rPr lang="en-US" sz="2000" dirty="0" err="1">
                <a:solidFill>
                  <a:srgbClr val="212121"/>
                </a:solidFill>
              </a:rPr>
              <a:t>dzielić</a:t>
            </a:r>
            <a:r>
              <a:rPr lang="en-US" sz="2000" dirty="0">
                <a:solidFill>
                  <a:srgbClr val="212121"/>
                </a:solidFill>
              </a:rPr>
              <a:t> </a:t>
            </a:r>
            <a:r>
              <a:rPr lang="en-US" sz="2000" dirty="0" err="1">
                <a:solidFill>
                  <a:srgbClr val="212121"/>
                </a:solidFill>
              </a:rPr>
              <a:t>materiał</a:t>
            </a:r>
            <a:r>
              <a:rPr lang="en-US" sz="2000" dirty="0">
                <a:solidFill>
                  <a:srgbClr val="212121"/>
                </a:solidFill>
              </a:rPr>
              <a:t> </a:t>
            </a:r>
            <a:r>
              <a:rPr lang="en-US" sz="2000" dirty="0" err="1">
                <a:solidFill>
                  <a:srgbClr val="212121"/>
                </a:solidFill>
              </a:rPr>
              <a:t>na</a:t>
            </a:r>
            <a:r>
              <a:rPr lang="en-US" sz="2000" dirty="0">
                <a:solidFill>
                  <a:srgbClr val="212121"/>
                </a:solidFill>
              </a:rPr>
              <a:t> </a:t>
            </a:r>
            <a:r>
              <a:rPr lang="en-US" sz="2000" dirty="0" err="1">
                <a:solidFill>
                  <a:srgbClr val="212121"/>
                </a:solidFill>
              </a:rPr>
              <a:t>mniejszy</a:t>
            </a:r>
            <a:r>
              <a:rPr lang="en-US" sz="2000" dirty="0">
                <a:solidFill>
                  <a:srgbClr val="212121"/>
                </a:solidFill>
              </a:rPr>
              <a:t>.</a:t>
            </a:r>
            <a:br>
              <a:rPr lang="en-US" sz="2000" dirty="0">
                <a:solidFill>
                  <a:srgbClr val="212121"/>
                </a:solidFill>
              </a:rPr>
            </a:br>
            <a:r>
              <a:rPr lang="en-US" sz="2000" dirty="0" err="1">
                <a:solidFill>
                  <a:srgbClr val="212121"/>
                </a:solidFill>
              </a:rPr>
              <a:t>Fiszki</a:t>
            </a:r>
            <a:r>
              <a:rPr lang="en-US" sz="2000" dirty="0">
                <a:solidFill>
                  <a:srgbClr val="212121"/>
                </a:solidFill>
              </a:rPr>
              <a:t> </a:t>
            </a:r>
            <a:r>
              <a:rPr lang="en-US" sz="2000" dirty="0" err="1">
                <a:solidFill>
                  <a:srgbClr val="212121"/>
                </a:solidFill>
              </a:rPr>
              <a:t>wykorzystują</a:t>
            </a:r>
            <a:r>
              <a:rPr lang="en-US" sz="2000" dirty="0">
                <a:solidFill>
                  <a:srgbClr val="212121"/>
                </a:solidFill>
              </a:rPr>
              <a:t> </a:t>
            </a:r>
            <a:r>
              <a:rPr lang="en-US" sz="2000" dirty="0" err="1">
                <a:solidFill>
                  <a:srgbClr val="212121"/>
                </a:solidFill>
              </a:rPr>
              <a:t>metodę</a:t>
            </a:r>
            <a:r>
              <a:rPr lang="en-US" sz="2000" dirty="0">
                <a:solidFill>
                  <a:srgbClr val="212121"/>
                </a:solidFill>
              </a:rPr>
              <a:t> </a:t>
            </a:r>
            <a:r>
              <a:rPr lang="en-US" sz="2000" dirty="0" err="1">
                <a:solidFill>
                  <a:srgbClr val="212121"/>
                </a:solidFill>
              </a:rPr>
              <a:t>testu</a:t>
            </a:r>
            <a:r>
              <a:rPr lang="en-US" sz="2000" dirty="0">
                <a:solidFill>
                  <a:srgbClr val="212121"/>
                </a:solidFill>
              </a:rPr>
              <a:t> </a:t>
            </a:r>
            <a:r>
              <a:rPr lang="en-US" sz="2000" dirty="0" err="1">
                <a:solidFill>
                  <a:srgbClr val="212121"/>
                </a:solidFill>
              </a:rPr>
              <a:t>zderzeniowego</a:t>
            </a:r>
            <a:r>
              <a:rPr lang="en-US" sz="2000" dirty="0">
                <a:solidFill>
                  <a:srgbClr val="212121"/>
                </a:solidFill>
              </a:rPr>
              <a:t> — </a:t>
            </a:r>
            <a:r>
              <a:rPr lang="en-US" sz="2000" dirty="0" err="1">
                <a:solidFill>
                  <a:srgbClr val="212121"/>
                </a:solidFill>
              </a:rPr>
              <a:t>częstego</a:t>
            </a:r>
            <a:r>
              <a:rPr lang="en-US" sz="2000" dirty="0">
                <a:solidFill>
                  <a:srgbClr val="212121"/>
                </a:solidFill>
              </a:rPr>
              <a:t> </a:t>
            </a:r>
            <a:r>
              <a:rPr lang="en-US" sz="2000" dirty="0" err="1">
                <a:solidFill>
                  <a:srgbClr val="212121"/>
                </a:solidFill>
              </a:rPr>
              <a:t>testowania</a:t>
            </a:r>
            <a:r>
              <a:rPr lang="en-US" sz="2000" dirty="0">
                <a:solidFill>
                  <a:srgbClr val="212121"/>
                </a:solidFill>
              </a:rPr>
              <a:t> </a:t>
            </a:r>
            <a:r>
              <a:rPr lang="en-US" sz="2000" dirty="0" err="1">
                <a:solidFill>
                  <a:srgbClr val="212121"/>
                </a:solidFill>
              </a:rPr>
              <a:t>swojej</a:t>
            </a:r>
            <a:r>
              <a:rPr lang="en-US" sz="2000" dirty="0">
                <a:solidFill>
                  <a:srgbClr val="212121"/>
                </a:solidFill>
              </a:rPr>
              <a:t> </a:t>
            </a:r>
            <a:r>
              <a:rPr lang="en-US" sz="2000" dirty="0" err="1">
                <a:solidFill>
                  <a:srgbClr val="212121"/>
                </a:solidFill>
              </a:rPr>
              <a:t>wiedzy</a:t>
            </a:r>
            <a:r>
              <a:rPr lang="en-US" sz="2000" dirty="0">
                <a:solidFill>
                  <a:srgbClr val="212121"/>
                </a:solidFill>
              </a:rPr>
              <a:t>.</a:t>
            </a:r>
            <a:br>
              <a:rPr lang="en-US" sz="2000" dirty="0">
                <a:solidFill>
                  <a:srgbClr val="212121"/>
                </a:solidFill>
              </a:rPr>
            </a:br>
            <a:r>
              <a:rPr lang="en-US" sz="2000" dirty="0" err="1">
                <a:solidFill>
                  <a:srgbClr val="212121"/>
                </a:solidFill>
              </a:rPr>
              <a:t>Należy</a:t>
            </a:r>
            <a:r>
              <a:rPr lang="en-US" sz="2000" dirty="0">
                <a:solidFill>
                  <a:srgbClr val="212121"/>
                </a:solidFill>
              </a:rPr>
              <a:t> </a:t>
            </a:r>
            <a:r>
              <a:rPr lang="en-US" sz="2000" dirty="0" err="1">
                <a:solidFill>
                  <a:srgbClr val="212121"/>
                </a:solidFill>
              </a:rPr>
              <a:t>powtarzać</a:t>
            </a:r>
            <a:r>
              <a:rPr lang="en-US" sz="2000" dirty="0">
                <a:solidFill>
                  <a:srgbClr val="212121"/>
                </a:solidFill>
              </a:rPr>
              <a:t> co </a:t>
            </a:r>
            <a:r>
              <a:rPr lang="en-US" sz="2000" dirty="0" err="1">
                <a:solidFill>
                  <a:srgbClr val="212121"/>
                </a:solidFill>
              </a:rPr>
              <a:t>jakiś</a:t>
            </a:r>
            <a:r>
              <a:rPr lang="en-US" sz="2000" dirty="0">
                <a:solidFill>
                  <a:srgbClr val="212121"/>
                </a:solidFill>
              </a:rPr>
              <a:t> </a:t>
            </a:r>
            <a:r>
              <a:rPr lang="en-US" sz="2000" dirty="0" err="1">
                <a:solidFill>
                  <a:srgbClr val="212121"/>
                </a:solidFill>
              </a:rPr>
              <a:t>czas</a:t>
            </a:r>
            <a:r>
              <a:rPr lang="en-US" sz="2000" dirty="0">
                <a:solidFill>
                  <a:srgbClr val="212121"/>
                </a:solidFill>
              </a:rPr>
              <a:t> </a:t>
            </a:r>
            <a:r>
              <a:rPr lang="en-US" sz="2000" dirty="0" err="1">
                <a:solidFill>
                  <a:srgbClr val="212121"/>
                </a:solidFill>
              </a:rPr>
              <a:t>również</a:t>
            </a:r>
            <a:r>
              <a:rPr lang="en-US" sz="2000" dirty="0">
                <a:solidFill>
                  <a:srgbClr val="212121"/>
                </a:solidFill>
              </a:rPr>
              <a:t> </a:t>
            </a:r>
            <a:r>
              <a:rPr lang="en-US" sz="2000" dirty="0" err="1">
                <a:solidFill>
                  <a:srgbClr val="212121"/>
                </a:solidFill>
              </a:rPr>
              <a:t>już</a:t>
            </a:r>
            <a:r>
              <a:rPr lang="en-US" sz="2000" dirty="0">
                <a:solidFill>
                  <a:srgbClr val="212121"/>
                </a:solidFill>
              </a:rPr>
              <a:t> </a:t>
            </a:r>
            <a:r>
              <a:rPr lang="en-US" sz="2000" dirty="0" err="1">
                <a:solidFill>
                  <a:srgbClr val="212121"/>
                </a:solidFill>
              </a:rPr>
              <a:t>zapamiętane</a:t>
            </a:r>
            <a:r>
              <a:rPr lang="en-US" sz="2000" dirty="0">
                <a:solidFill>
                  <a:srgbClr val="212121"/>
                </a:solidFill>
              </a:rPr>
              <a:t> </a:t>
            </a:r>
            <a:r>
              <a:rPr lang="en-US" sz="2000" dirty="0" err="1">
                <a:solidFill>
                  <a:srgbClr val="212121"/>
                </a:solidFill>
              </a:rPr>
              <a:t>fiszki</a:t>
            </a:r>
            <a:r>
              <a:rPr lang="en-US" sz="2000" dirty="0">
                <a:solidFill>
                  <a:srgbClr val="212121"/>
                </a:solidFill>
              </a:rPr>
              <a:t>.</a:t>
            </a:r>
            <a:br>
              <a:rPr lang="en-US" sz="2000" dirty="0">
                <a:solidFill>
                  <a:srgbClr val="212121"/>
                </a:solidFill>
              </a:rPr>
            </a:br>
            <a:r>
              <a:rPr lang="en-US" sz="2000" dirty="0" err="1">
                <a:solidFill>
                  <a:srgbClr val="212121"/>
                </a:solidFill>
              </a:rPr>
              <a:t>Fiszki</a:t>
            </a:r>
            <a:r>
              <a:rPr lang="en-US" sz="2000" dirty="0">
                <a:solidFill>
                  <a:srgbClr val="212121"/>
                </a:solidFill>
              </a:rPr>
              <a:t>, </a:t>
            </a:r>
            <a:r>
              <a:rPr lang="en-US" sz="2000" dirty="0" err="1">
                <a:solidFill>
                  <a:srgbClr val="212121"/>
                </a:solidFill>
              </a:rPr>
              <a:t>które</a:t>
            </a:r>
            <a:r>
              <a:rPr lang="en-US" sz="2000" dirty="0">
                <a:solidFill>
                  <a:srgbClr val="212121"/>
                </a:solidFill>
              </a:rPr>
              <a:t> </a:t>
            </a:r>
            <a:r>
              <a:rPr lang="en-US" sz="2000" dirty="0" err="1">
                <a:solidFill>
                  <a:srgbClr val="212121"/>
                </a:solidFill>
              </a:rPr>
              <a:t>ciężko</a:t>
            </a:r>
            <a:r>
              <a:rPr lang="en-US" sz="2000" dirty="0">
                <a:solidFill>
                  <a:srgbClr val="212121"/>
                </a:solidFill>
              </a:rPr>
              <a:t> </a:t>
            </a:r>
            <a:r>
              <a:rPr lang="en-US" sz="2000" dirty="0" err="1">
                <a:solidFill>
                  <a:srgbClr val="212121"/>
                </a:solidFill>
              </a:rPr>
              <a:t>zapamiętać</a:t>
            </a:r>
            <a:r>
              <a:rPr lang="en-US" sz="2000" dirty="0">
                <a:solidFill>
                  <a:srgbClr val="212121"/>
                </a:solidFill>
              </a:rPr>
              <a:t>, </a:t>
            </a:r>
            <a:r>
              <a:rPr lang="en-US" sz="2000" dirty="0" err="1">
                <a:solidFill>
                  <a:srgbClr val="212121"/>
                </a:solidFill>
              </a:rPr>
              <a:t>należy</a:t>
            </a:r>
            <a:r>
              <a:rPr lang="en-US" sz="2000" dirty="0">
                <a:solidFill>
                  <a:srgbClr val="212121"/>
                </a:solidFill>
              </a:rPr>
              <a:t> </a:t>
            </a:r>
            <a:r>
              <a:rPr lang="en-US" sz="2000" dirty="0" err="1">
                <a:solidFill>
                  <a:srgbClr val="212121"/>
                </a:solidFill>
              </a:rPr>
              <a:t>powtarzać</a:t>
            </a:r>
            <a:r>
              <a:rPr lang="en-US" sz="2000" dirty="0">
                <a:solidFill>
                  <a:srgbClr val="212121"/>
                </a:solidFill>
              </a:rPr>
              <a:t> </a:t>
            </a:r>
            <a:r>
              <a:rPr lang="en-US" sz="2000" dirty="0" err="1">
                <a:solidFill>
                  <a:srgbClr val="212121"/>
                </a:solidFill>
              </a:rPr>
              <a:t>jeszcze</a:t>
            </a:r>
            <a:r>
              <a:rPr lang="en-US" sz="2000" dirty="0">
                <a:solidFill>
                  <a:srgbClr val="212121"/>
                </a:solidFill>
              </a:rPr>
              <a:t> </a:t>
            </a:r>
            <a:r>
              <a:rPr lang="en-US" sz="2000" dirty="0" err="1">
                <a:solidFill>
                  <a:srgbClr val="212121"/>
                </a:solidFill>
              </a:rPr>
              <a:t>częściej</a:t>
            </a:r>
            <a:r>
              <a:rPr lang="en-US" sz="2000" dirty="0">
                <a:solidFill>
                  <a:srgbClr val="212121"/>
                </a:solidFill>
              </a:rPr>
              <a:t>.</a:t>
            </a:r>
            <a:br>
              <a:rPr lang="en-US" sz="2000" dirty="0">
                <a:solidFill>
                  <a:srgbClr val="212121"/>
                </a:solidFill>
              </a:rPr>
            </a:br>
            <a:r>
              <a:rPr lang="en-US" sz="2000" dirty="0" err="1">
                <a:solidFill>
                  <a:srgbClr val="212121"/>
                </a:solidFill>
              </a:rPr>
              <a:t>Należy</a:t>
            </a:r>
            <a:r>
              <a:rPr lang="en-US" sz="2000" dirty="0">
                <a:solidFill>
                  <a:srgbClr val="212121"/>
                </a:solidFill>
              </a:rPr>
              <a:t> </a:t>
            </a:r>
            <a:r>
              <a:rPr lang="en-US" sz="2000" dirty="0" err="1">
                <a:solidFill>
                  <a:srgbClr val="212121"/>
                </a:solidFill>
              </a:rPr>
              <a:t>robić</a:t>
            </a:r>
            <a:r>
              <a:rPr lang="en-US" sz="2000" dirty="0">
                <a:solidFill>
                  <a:srgbClr val="212121"/>
                </a:solidFill>
              </a:rPr>
              <a:t> </a:t>
            </a:r>
            <a:r>
              <a:rPr lang="en-US" sz="2000" dirty="0" err="1">
                <a:solidFill>
                  <a:srgbClr val="212121"/>
                </a:solidFill>
              </a:rPr>
              <a:t>odpowiednio</a:t>
            </a:r>
            <a:r>
              <a:rPr lang="en-US" sz="2000" dirty="0">
                <a:solidFill>
                  <a:srgbClr val="212121"/>
                </a:solidFill>
              </a:rPr>
              <a:t> </a:t>
            </a:r>
            <a:r>
              <a:rPr lang="en-US" sz="2000" dirty="0" err="1">
                <a:solidFill>
                  <a:srgbClr val="212121"/>
                </a:solidFill>
              </a:rPr>
              <a:t>długie</a:t>
            </a:r>
            <a:r>
              <a:rPr lang="en-US" sz="2000" dirty="0">
                <a:solidFill>
                  <a:srgbClr val="212121"/>
                </a:solidFill>
              </a:rPr>
              <a:t> </a:t>
            </a:r>
            <a:r>
              <a:rPr lang="en-US" sz="2000" dirty="0" err="1">
                <a:solidFill>
                  <a:srgbClr val="212121"/>
                </a:solidFill>
              </a:rPr>
              <a:t>przerwy</a:t>
            </a:r>
            <a:r>
              <a:rPr lang="en-US" sz="2000" dirty="0">
                <a:solidFill>
                  <a:srgbClr val="212121"/>
                </a:solidFill>
              </a:rPr>
              <a:t> </a:t>
            </a:r>
            <a:r>
              <a:rPr lang="en-US" sz="2000" dirty="0" err="1">
                <a:solidFill>
                  <a:srgbClr val="212121"/>
                </a:solidFill>
              </a:rPr>
              <a:t>między</a:t>
            </a:r>
            <a:r>
              <a:rPr lang="en-US" sz="2000" dirty="0">
                <a:solidFill>
                  <a:srgbClr val="212121"/>
                </a:solidFill>
              </a:rPr>
              <a:t> </a:t>
            </a:r>
            <a:r>
              <a:rPr lang="en-US" sz="2000" dirty="0" err="1">
                <a:solidFill>
                  <a:srgbClr val="212121"/>
                </a:solidFill>
              </a:rPr>
              <a:t>sesjami</a:t>
            </a:r>
            <a:r>
              <a:rPr lang="en-US" sz="2000" dirty="0">
                <a:solidFill>
                  <a:srgbClr val="212121"/>
                </a:solidFill>
              </a:rPr>
              <a:t> </a:t>
            </a:r>
            <a:r>
              <a:rPr lang="en-US" sz="2000" dirty="0" err="1">
                <a:solidFill>
                  <a:srgbClr val="212121"/>
                </a:solidFill>
              </a:rPr>
              <a:t>nauki</a:t>
            </a:r>
            <a:r>
              <a:rPr lang="en-US" sz="2000" dirty="0">
                <a:solidFill>
                  <a:srgbClr val="212121"/>
                </a:solidFill>
              </a:rPr>
              <a:t>. </a:t>
            </a:r>
            <a:r>
              <a:rPr lang="en-US" sz="2000" dirty="0" err="1">
                <a:solidFill>
                  <a:srgbClr val="212121"/>
                </a:solidFill>
              </a:rPr>
              <a:t>Mózg</a:t>
            </a:r>
            <a:r>
              <a:rPr lang="en-US" sz="2000" dirty="0">
                <a:solidFill>
                  <a:srgbClr val="212121"/>
                </a:solidFill>
              </a:rPr>
              <a:t> </a:t>
            </a:r>
            <a:r>
              <a:rPr lang="en-US" sz="2000" dirty="0" err="1">
                <a:solidFill>
                  <a:srgbClr val="212121"/>
                </a:solidFill>
              </a:rPr>
              <a:t>potrzebuje</a:t>
            </a:r>
            <a:r>
              <a:rPr lang="en-US" sz="2000" dirty="0">
                <a:solidFill>
                  <a:srgbClr val="212121"/>
                </a:solidFill>
              </a:rPr>
              <a:t> </a:t>
            </a:r>
            <a:r>
              <a:rPr lang="en-US" sz="2000" dirty="0" err="1">
                <a:solidFill>
                  <a:srgbClr val="212121"/>
                </a:solidFill>
              </a:rPr>
              <a:t>czasu</a:t>
            </a:r>
            <a:r>
              <a:rPr lang="en-US" sz="2000" dirty="0">
                <a:solidFill>
                  <a:srgbClr val="212121"/>
                </a:solidFill>
              </a:rPr>
              <a:t> </a:t>
            </a:r>
            <a:r>
              <a:rPr lang="en-US" sz="2000" dirty="0" err="1">
                <a:solidFill>
                  <a:srgbClr val="212121"/>
                </a:solidFill>
              </a:rPr>
              <a:t>na</a:t>
            </a:r>
            <a:r>
              <a:rPr lang="en-US" sz="2000" dirty="0">
                <a:solidFill>
                  <a:srgbClr val="212121"/>
                </a:solidFill>
              </a:rPr>
              <a:t> </a:t>
            </a:r>
            <a:r>
              <a:rPr lang="en-US" sz="2000" dirty="0" err="1">
                <a:solidFill>
                  <a:srgbClr val="212121"/>
                </a:solidFill>
              </a:rPr>
              <a:t>zapomnienie</a:t>
            </a:r>
            <a:r>
              <a:rPr lang="en-US" sz="2000" dirty="0">
                <a:solidFill>
                  <a:srgbClr val="212121"/>
                </a:solidFill>
              </a:rPr>
              <a:t> </a:t>
            </a:r>
            <a:r>
              <a:rPr lang="en-US" sz="2000" dirty="0" err="1">
                <a:solidFill>
                  <a:srgbClr val="212121"/>
                </a:solidFill>
              </a:rPr>
              <a:t>danej</a:t>
            </a:r>
            <a:r>
              <a:rPr lang="en-US" sz="2000" dirty="0">
                <a:solidFill>
                  <a:srgbClr val="212121"/>
                </a:solidFill>
              </a:rPr>
              <a:t> </a:t>
            </a:r>
            <a:r>
              <a:rPr lang="en-US" sz="2000" dirty="0" err="1">
                <a:solidFill>
                  <a:srgbClr val="212121"/>
                </a:solidFill>
              </a:rPr>
              <a:t>fiszki</a:t>
            </a:r>
            <a:r>
              <a:rPr lang="en-US" sz="2000" dirty="0">
                <a:solidFill>
                  <a:srgbClr val="212121"/>
                </a:solidFill>
              </a:rPr>
              <a:t>.</a:t>
            </a:r>
            <a:br>
              <a:rPr lang="en-US" sz="2000" dirty="0">
                <a:solidFill>
                  <a:srgbClr val="212121"/>
                </a:solidFill>
              </a:rPr>
            </a:br>
            <a:r>
              <a:rPr lang="en-US" sz="2000" dirty="0" err="1">
                <a:solidFill>
                  <a:srgbClr val="212121"/>
                </a:solidFill>
              </a:rPr>
              <a:t>Testowanie</a:t>
            </a:r>
            <a:r>
              <a:rPr lang="en-US" sz="2000" dirty="0">
                <a:solidFill>
                  <a:srgbClr val="212121"/>
                </a:solidFill>
              </a:rPr>
              <a:t> </a:t>
            </a:r>
            <a:r>
              <a:rPr lang="en-US" sz="2000" dirty="0" err="1">
                <a:solidFill>
                  <a:srgbClr val="212121"/>
                </a:solidFill>
              </a:rPr>
              <a:t>swojej</a:t>
            </a:r>
            <a:r>
              <a:rPr lang="en-US" sz="2000" dirty="0">
                <a:solidFill>
                  <a:srgbClr val="212121"/>
                </a:solidFill>
              </a:rPr>
              <a:t> </a:t>
            </a:r>
            <a:r>
              <a:rPr lang="en-US" sz="2000" dirty="0" err="1">
                <a:solidFill>
                  <a:srgbClr val="212121"/>
                </a:solidFill>
              </a:rPr>
              <a:t>wiedzy</a:t>
            </a:r>
            <a:r>
              <a:rPr lang="en-US" sz="2000" dirty="0">
                <a:solidFill>
                  <a:srgbClr val="212121"/>
                </a:solidFill>
              </a:rPr>
              <a:t> za </a:t>
            </a:r>
            <a:r>
              <a:rPr lang="en-US" sz="2000" dirty="0" err="1">
                <a:solidFill>
                  <a:srgbClr val="212121"/>
                </a:solidFill>
              </a:rPr>
              <a:t>pomocą</a:t>
            </a:r>
            <a:r>
              <a:rPr lang="en-US" sz="2000" dirty="0">
                <a:solidFill>
                  <a:srgbClr val="212121"/>
                </a:solidFill>
              </a:rPr>
              <a:t> </a:t>
            </a:r>
            <a:r>
              <a:rPr lang="en-US" sz="2000" dirty="0" err="1">
                <a:solidFill>
                  <a:srgbClr val="212121"/>
                </a:solidFill>
              </a:rPr>
              <a:t>fiszek</a:t>
            </a:r>
            <a:r>
              <a:rPr lang="en-US" sz="2000" dirty="0">
                <a:solidFill>
                  <a:srgbClr val="212121"/>
                </a:solidFill>
              </a:rPr>
              <a:t> </a:t>
            </a:r>
            <a:r>
              <a:rPr lang="en-US" sz="2000" dirty="0" err="1">
                <a:solidFill>
                  <a:srgbClr val="212121"/>
                </a:solidFill>
              </a:rPr>
              <a:t>nie</a:t>
            </a:r>
            <a:r>
              <a:rPr lang="en-US" sz="2000" dirty="0">
                <a:solidFill>
                  <a:srgbClr val="212121"/>
                </a:solidFill>
              </a:rPr>
              <a:t> jest </a:t>
            </a:r>
            <a:r>
              <a:rPr lang="en-US" sz="2000" dirty="0" err="1">
                <a:solidFill>
                  <a:srgbClr val="212121"/>
                </a:solidFill>
              </a:rPr>
              <a:t>stresujące</a:t>
            </a:r>
            <a:r>
              <a:rPr lang="en-US" sz="2000" dirty="0">
                <a:solidFill>
                  <a:srgbClr val="212121"/>
                </a:solidFill>
              </a:rPr>
              <a:t> </a:t>
            </a:r>
            <a:r>
              <a:rPr lang="en-US" sz="2000" dirty="0" err="1">
                <a:solidFill>
                  <a:srgbClr val="212121"/>
                </a:solidFill>
              </a:rPr>
              <a:t>i</a:t>
            </a:r>
            <a:r>
              <a:rPr lang="en-US" sz="2000" dirty="0">
                <a:solidFill>
                  <a:srgbClr val="212121"/>
                </a:solidFill>
              </a:rPr>
              <a:t> </a:t>
            </a:r>
            <a:r>
              <a:rPr lang="en-US" sz="2000" dirty="0" err="1">
                <a:solidFill>
                  <a:srgbClr val="212121"/>
                </a:solidFill>
              </a:rPr>
              <a:t>nie</a:t>
            </a:r>
            <a:r>
              <a:rPr lang="en-US" sz="2000" dirty="0">
                <a:solidFill>
                  <a:srgbClr val="212121"/>
                </a:solidFill>
              </a:rPr>
              <a:t> </a:t>
            </a:r>
            <a:r>
              <a:rPr lang="en-US" sz="2000" dirty="0" err="1">
                <a:solidFill>
                  <a:srgbClr val="212121"/>
                </a:solidFill>
              </a:rPr>
              <a:t>sprawia</a:t>
            </a:r>
            <a:r>
              <a:rPr lang="en-US" sz="2000" dirty="0">
                <a:solidFill>
                  <a:srgbClr val="212121"/>
                </a:solidFill>
              </a:rPr>
              <a:t>, </a:t>
            </a:r>
            <a:r>
              <a:rPr lang="en-US" sz="2000" dirty="0" err="1">
                <a:solidFill>
                  <a:srgbClr val="212121"/>
                </a:solidFill>
              </a:rPr>
              <a:t>że</a:t>
            </a:r>
            <a:r>
              <a:rPr lang="en-US" sz="2000" dirty="0">
                <a:solidFill>
                  <a:srgbClr val="212121"/>
                </a:solidFill>
              </a:rPr>
              <a:t> </a:t>
            </a:r>
            <a:r>
              <a:rPr lang="en-US" sz="2000" dirty="0" err="1">
                <a:solidFill>
                  <a:srgbClr val="212121"/>
                </a:solidFill>
              </a:rPr>
              <a:t>chcemy</a:t>
            </a:r>
            <a:r>
              <a:rPr lang="en-US" sz="2000" dirty="0">
                <a:solidFill>
                  <a:srgbClr val="212121"/>
                </a:solidFill>
              </a:rPr>
              <a:t> </a:t>
            </a:r>
            <a:r>
              <a:rPr lang="en-US" sz="2000" dirty="0" err="1">
                <a:solidFill>
                  <a:srgbClr val="212121"/>
                </a:solidFill>
              </a:rPr>
              <a:t>oszukać</a:t>
            </a:r>
            <a:r>
              <a:rPr lang="en-US" sz="2000" dirty="0">
                <a:solidFill>
                  <a:srgbClr val="212121"/>
                </a:solidFill>
              </a:rPr>
              <a:t> </a:t>
            </a:r>
            <a:r>
              <a:rPr lang="en-US" sz="2000" dirty="0" err="1">
                <a:solidFill>
                  <a:srgbClr val="212121"/>
                </a:solidFill>
              </a:rPr>
              <a:t>podczas</a:t>
            </a:r>
            <a:r>
              <a:rPr lang="en-US" sz="2000" dirty="0">
                <a:solidFill>
                  <a:srgbClr val="212121"/>
                </a:solidFill>
              </a:rPr>
              <a:t> </a:t>
            </a:r>
            <a:r>
              <a:rPr lang="en-US" sz="2000" dirty="0" err="1">
                <a:solidFill>
                  <a:srgbClr val="212121"/>
                </a:solidFill>
              </a:rPr>
              <a:t>testu</a:t>
            </a:r>
            <a:r>
              <a:rPr lang="en-US" sz="2000" dirty="0">
                <a:solidFill>
                  <a:srgbClr val="212121"/>
                </a:solidFill>
              </a:rPr>
              <a:t>.</a:t>
            </a:r>
            <a:br>
              <a:rPr lang="en-US" sz="2000" dirty="0">
                <a:solidFill>
                  <a:srgbClr val="212121"/>
                </a:solidFill>
              </a:rPr>
            </a:br>
            <a:r>
              <a:rPr lang="en-US" sz="2000" dirty="0" err="1">
                <a:solidFill>
                  <a:srgbClr val="212121"/>
                </a:solidFill>
              </a:rPr>
              <a:t>Fiszki</a:t>
            </a:r>
            <a:r>
              <a:rPr lang="en-US" sz="2000" dirty="0">
                <a:solidFill>
                  <a:srgbClr val="212121"/>
                </a:solidFill>
              </a:rPr>
              <a:t> </a:t>
            </a:r>
            <a:r>
              <a:rPr lang="en-US" sz="2000" dirty="0" err="1">
                <a:solidFill>
                  <a:srgbClr val="212121"/>
                </a:solidFill>
              </a:rPr>
              <a:t>motywują</a:t>
            </a:r>
            <a:r>
              <a:rPr lang="en-US" sz="2000" dirty="0">
                <a:solidFill>
                  <a:srgbClr val="212121"/>
                </a:solidFill>
              </a:rPr>
              <a:t> do </a:t>
            </a:r>
            <a:r>
              <a:rPr lang="en-US" sz="2000" dirty="0" err="1">
                <a:solidFill>
                  <a:srgbClr val="212121"/>
                </a:solidFill>
              </a:rPr>
              <a:t>pracy</a:t>
            </a:r>
            <a:r>
              <a:rPr lang="en-US" sz="2000" dirty="0">
                <a:solidFill>
                  <a:srgbClr val="212121"/>
                </a:solidFill>
              </a:rPr>
              <a:t>, </a:t>
            </a:r>
            <a:r>
              <a:rPr lang="en-US" sz="2000" dirty="0" err="1">
                <a:solidFill>
                  <a:srgbClr val="212121"/>
                </a:solidFill>
              </a:rPr>
              <a:t>bo</a:t>
            </a:r>
            <a:r>
              <a:rPr lang="en-US" sz="2000" dirty="0">
                <a:solidFill>
                  <a:srgbClr val="212121"/>
                </a:solidFill>
              </a:rPr>
              <a:t> </a:t>
            </a:r>
            <a:r>
              <a:rPr lang="en-US" sz="2000" dirty="0" err="1">
                <a:solidFill>
                  <a:srgbClr val="212121"/>
                </a:solidFill>
              </a:rPr>
              <a:t>dają</a:t>
            </a:r>
            <a:r>
              <a:rPr lang="en-US" sz="2000" dirty="0">
                <a:solidFill>
                  <a:srgbClr val="212121"/>
                </a:solidFill>
              </a:rPr>
              <a:t> co </a:t>
            </a:r>
            <a:r>
              <a:rPr lang="en-US" sz="2000" dirty="0" err="1">
                <a:solidFill>
                  <a:srgbClr val="212121"/>
                </a:solidFill>
              </a:rPr>
              <a:t>chwilę</a:t>
            </a:r>
            <a:r>
              <a:rPr lang="en-US" sz="2000" dirty="0">
                <a:solidFill>
                  <a:srgbClr val="212121"/>
                </a:solidFill>
              </a:rPr>
              <a:t> </a:t>
            </a:r>
            <a:r>
              <a:rPr lang="en-US" sz="2000" dirty="0" err="1">
                <a:solidFill>
                  <a:srgbClr val="212121"/>
                </a:solidFill>
              </a:rPr>
              <a:t>nagrodę</a:t>
            </a:r>
            <a:r>
              <a:rPr lang="en-US" sz="2000" dirty="0">
                <a:solidFill>
                  <a:srgbClr val="212121"/>
                </a:solidFill>
              </a:rPr>
              <a:t> w </a:t>
            </a:r>
            <a:r>
              <a:rPr lang="en-US" sz="2000" dirty="0" err="1">
                <a:solidFill>
                  <a:srgbClr val="212121"/>
                </a:solidFill>
              </a:rPr>
              <a:t>postaci</a:t>
            </a:r>
            <a:r>
              <a:rPr lang="en-US" sz="2000" dirty="0">
                <a:solidFill>
                  <a:srgbClr val="212121"/>
                </a:solidFill>
              </a:rPr>
              <a:t> </a:t>
            </a:r>
            <a:r>
              <a:rPr lang="en-US" sz="2000" dirty="0" err="1">
                <a:solidFill>
                  <a:srgbClr val="212121"/>
                </a:solidFill>
              </a:rPr>
              <a:t>odkrycia</a:t>
            </a:r>
            <a:r>
              <a:rPr lang="en-US" sz="2000" dirty="0">
                <a:solidFill>
                  <a:srgbClr val="212121"/>
                </a:solidFill>
              </a:rPr>
              <a:t>, </a:t>
            </a:r>
            <a:r>
              <a:rPr lang="en-US" sz="2000" dirty="0" err="1">
                <a:solidFill>
                  <a:srgbClr val="212121"/>
                </a:solidFill>
              </a:rPr>
              <a:t>że</a:t>
            </a:r>
            <a:r>
              <a:rPr lang="en-US" sz="2000" dirty="0">
                <a:solidFill>
                  <a:srgbClr val="212121"/>
                </a:solidFill>
              </a:rPr>
              <a:t> </a:t>
            </a:r>
            <a:r>
              <a:rPr lang="en-US" sz="2000" dirty="0" err="1">
                <a:solidFill>
                  <a:srgbClr val="212121"/>
                </a:solidFill>
              </a:rPr>
              <a:t>pamiętamy</a:t>
            </a:r>
            <a:r>
              <a:rPr lang="en-US" sz="2000" dirty="0">
                <a:solidFill>
                  <a:srgbClr val="212121"/>
                </a:solidFill>
              </a:rPr>
              <a:t> </a:t>
            </a:r>
            <a:r>
              <a:rPr lang="en-US" sz="2000" dirty="0" err="1">
                <a:solidFill>
                  <a:srgbClr val="212121"/>
                </a:solidFill>
              </a:rPr>
              <a:t>kolejną</a:t>
            </a:r>
            <a:r>
              <a:rPr lang="en-US" sz="2000" dirty="0">
                <a:solidFill>
                  <a:srgbClr val="212121"/>
                </a:solidFill>
              </a:rPr>
              <a:t> </a:t>
            </a:r>
            <a:r>
              <a:rPr lang="en-US" sz="2000" dirty="0" err="1">
                <a:solidFill>
                  <a:srgbClr val="212121"/>
                </a:solidFill>
              </a:rPr>
              <a:t>fiszkę</a:t>
            </a:r>
            <a:r>
              <a:rPr lang="en-US" sz="2000" dirty="0">
                <a:solidFill>
                  <a:srgbClr val="212121"/>
                </a:solidFill>
              </a:rPr>
              <a:t> </a:t>
            </a:r>
            <a:r>
              <a:rPr lang="en-US" sz="2000" dirty="0" err="1">
                <a:solidFill>
                  <a:srgbClr val="212121"/>
                </a:solidFill>
              </a:rPr>
              <a:t>i</a:t>
            </a:r>
            <a:r>
              <a:rPr lang="en-US" sz="2000" dirty="0">
                <a:solidFill>
                  <a:srgbClr val="212121"/>
                </a:solidFill>
              </a:rPr>
              <a:t> </a:t>
            </a:r>
            <a:r>
              <a:rPr lang="en-US" sz="2000" dirty="0" err="1">
                <a:solidFill>
                  <a:srgbClr val="212121"/>
                </a:solidFill>
              </a:rPr>
              <a:t>posuwamy</a:t>
            </a:r>
            <a:r>
              <a:rPr lang="en-US" sz="2000" dirty="0">
                <a:solidFill>
                  <a:srgbClr val="212121"/>
                </a:solidFill>
              </a:rPr>
              <a:t> </a:t>
            </a:r>
            <a:r>
              <a:rPr lang="en-US" sz="2000" dirty="0" err="1">
                <a:solidFill>
                  <a:srgbClr val="212121"/>
                </a:solidFill>
              </a:rPr>
              <a:t>się</a:t>
            </a:r>
            <a:r>
              <a:rPr lang="en-US" sz="2000" dirty="0">
                <a:solidFill>
                  <a:srgbClr val="212121"/>
                </a:solidFill>
              </a:rPr>
              <a:t> do </a:t>
            </a:r>
            <a:r>
              <a:rPr lang="en-US" sz="2000" dirty="0" err="1">
                <a:solidFill>
                  <a:srgbClr val="212121"/>
                </a:solidFill>
              </a:rPr>
              <a:t>przodu</a:t>
            </a:r>
            <a:r>
              <a:rPr lang="en-US" sz="2000" dirty="0">
                <a:solidFill>
                  <a:srgbClr val="212121"/>
                </a:solidFill>
              </a:rPr>
              <a:t> w </a:t>
            </a:r>
            <a:r>
              <a:rPr lang="en-US" sz="2000" dirty="0" err="1">
                <a:solidFill>
                  <a:srgbClr val="212121"/>
                </a:solidFill>
              </a:rPr>
              <a:t>naszym</a:t>
            </a:r>
            <a:r>
              <a:rPr lang="en-US" sz="2000" dirty="0">
                <a:solidFill>
                  <a:srgbClr val="212121"/>
                </a:solidFill>
              </a:rPr>
              <a:t> </a:t>
            </a:r>
            <a:r>
              <a:rPr lang="en-US" sz="2000" dirty="0" err="1">
                <a:solidFill>
                  <a:srgbClr val="212121"/>
                </a:solidFill>
              </a:rPr>
              <a:t>procesie</a:t>
            </a:r>
            <a:r>
              <a:rPr lang="en-US" sz="2000" dirty="0">
                <a:solidFill>
                  <a:srgbClr val="212121"/>
                </a:solidFill>
              </a:rPr>
              <a:t> </a:t>
            </a:r>
            <a:r>
              <a:rPr lang="en-US" sz="2000" dirty="0" err="1">
                <a:solidFill>
                  <a:srgbClr val="212121"/>
                </a:solidFill>
              </a:rPr>
              <a:t>nauki</a:t>
            </a:r>
            <a:r>
              <a:rPr lang="en-US" sz="2000" dirty="0">
                <a:solidFill>
                  <a:srgbClr val="212121"/>
                </a:solidFill>
              </a:rPr>
              <a:t>.</a:t>
            </a:r>
            <a:br>
              <a:rPr lang="en-US" sz="2000" dirty="0">
                <a:solidFill>
                  <a:srgbClr val="212121"/>
                </a:solidFill>
              </a:rPr>
            </a:br>
            <a:endParaRPr lang="en-US" sz="2000" dirty="0">
              <a:solidFill>
                <a:srgbClr val="212121"/>
              </a:solidFill>
            </a:endParaRPr>
          </a:p>
        </p:txBody>
      </p:sp>
      <p:pic>
        <p:nvPicPr>
          <p:cNvPr id="30" name="Picture 29">
            <a:extLst>
              <a:ext uri="{FF2B5EF4-FFF2-40B4-BE49-F238E27FC236}">
                <a16:creationId xmlns:a16="http://schemas.microsoft.com/office/drawing/2014/main" id="{3E79E7FF-00E7-4390-BFFA-3909D074A7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screen">
            <a:extLst>
              <a:ext uri="{28A0092B-C50C-407E-A947-70E740481C1C}">
                <a14:useLocalDpi xmlns:a14="http://schemas.microsoft.com/office/drawing/2010/main"/>
              </a:ext>
            </a:extLst>
          </a:blip>
          <a:srcRect l="5622" t="32929" r="5622" b="21272"/>
          <a:stretch/>
        </p:blipFill>
        <p:spPr>
          <a:xfrm>
            <a:off x="5414212" y="4551031"/>
            <a:ext cx="1363576" cy="441158"/>
          </a:xfrm>
          <a:prstGeom prst="rect">
            <a:avLst/>
          </a:prstGeom>
        </p:spPr>
      </p:pic>
    </p:spTree>
    <p:extLst>
      <p:ext uri="{BB962C8B-B14F-4D97-AF65-F5344CB8AC3E}">
        <p14:creationId xmlns:p14="http://schemas.microsoft.com/office/powerpoint/2010/main" val="2866790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21" name="Picture 10">
            <a:extLst>
              <a:ext uri="{FF2B5EF4-FFF2-40B4-BE49-F238E27FC236}">
                <a16:creationId xmlns:a16="http://schemas.microsoft.com/office/drawing/2014/main" id="{640BAB49-521A-4847-8CD2-806C48DFA9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88825" cy="6856214"/>
          </a:xfrm>
          <a:prstGeom prst="rect">
            <a:avLst/>
          </a:prstGeom>
        </p:spPr>
      </p:pic>
      <p:cxnSp>
        <p:nvCxnSpPr>
          <p:cNvPr id="22" name="Straight Connector 12">
            <a:extLst>
              <a:ext uri="{FF2B5EF4-FFF2-40B4-BE49-F238E27FC236}">
                <a16:creationId xmlns:a16="http://schemas.microsoft.com/office/drawing/2014/main" id="{B98F1179-1183-4919-9064-D6B2602184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23" name="Picture 14">
            <a:extLst>
              <a:ext uri="{FF2B5EF4-FFF2-40B4-BE49-F238E27FC236}">
                <a16:creationId xmlns:a16="http://schemas.microsoft.com/office/drawing/2014/main" id="{6441B39E-9CEC-491F-9A5D-487DED644F3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ytuł 1">
            <a:extLst>
              <a:ext uri="{FF2B5EF4-FFF2-40B4-BE49-F238E27FC236}">
                <a16:creationId xmlns:a16="http://schemas.microsoft.com/office/drawing/2014/main" id="{C6692485-FA75-814D-BD36-15EA3F28B4EF}"/>
              </a:ext>
            </a:extLst>
          </p:cNvPr>
          <p:cNvSpPr>
            <a:spLocks noGrp="1"/>
          </p:cNvSpPr>
          <p:nvPr>
            <p:ph type="title"/>
          </p:nvPr>
        </p:nvSpPr>
        <p:spPr>
          <a:xfrm>
            <a:off x="8013290" y="1041401"/>
            <a:ext cx="3079006" cy="2345264"/>
          </a:xfrm>
        </p:spPr>
        <p:txBody>
          <a:bodyPr vert="horz" lIns="91440" tIns="45720" rIns="91440" bIns="45720" rtlCol="0" anchor="b">
            <a:normAutofit/>
          </a:bodyPr>
          <a:lstStyle/>
          <a:p>
            <a:pPr>
              <a:lnSpc>
                <a:spcPct val="90000"/>
              </a:lnSpc>
            </a:pPr>
            <a:r>
              <a:rPr lang="en-US" sz="5400"/>
              <a:t>Metoda Króla boksu</a:t>
            </a:r>
          </a:p>
        </p:txBody>
      </p:sp>
      <p:sp>
        <p:nvSpPr>
          <p:cNvPr id="4" name="Symbol zastępczy tekstu 3">
            <a:extLst>
              <a:ext uri="{FF2B5EF4-FFF2-40B4-BE49-F238E27FC236}">
                <a16:creationId xmlns:a16="http://schemas.microsoft.com/office/drawing/2014/main" id="{8F015BA3-BD57-A143-8BAC-355E42087DDF}"/>
              </a:ext>
            </a:extLst>
          </p:cNvPr>
          <p:cNvSpPr>
            <a:spLocks noGrp="1"/>
          </p:cNvSpPr>
          <p:nvPr>
            <p:ph type="body" sz="half" idx="2"/>
          </p:nvPr>
        </p:nvSpPr>
        <p:spPr>
          <a:xfrm>
            <a:off x="7999431" y="3657596"/>
            <a:ext cx="3092865" cy="1933463"/>
          </a:xfrm>
        </p:spPr>
        <p:txBody>
          <a:bodyPr vert="horz" lIns="91440" tIns="45720" rIns="91440" bIns="45720" rtlCol="0" anchor="t">
            <a:normAutofit/>
          </a:bodyPr>
          <a:lstStyle/>
          <a:p>
            <a:r>
              <a:rPr lang="en-US" sz="2100" i="1">
                <a:solidFill>
                  <a:schemeClr val="tx1"/>
                </a:solidFill>
              </a:rPr>
              <a:t> </a:t>
            </a:r>
            <a:r>
              <a:rPr lang="en-US" sz="2100">
                <a:solidFill>
                  <a:schemeClr val="tx1"/>
                </a:solidFill>
              </a:rPr>
              <a:t>Polega na przeplataniu różnych ćwiczeń i mocnym zróżnicowaniu nauki.</a:t>
            </a:r>
          </a:p>
        </p:txBody>
      </p:sp>
      <p:sp>
        <p:nvSpPr>
          <p:cNvPr id="24" name="Rectangle 16">
            <a:extLst>
              <a:ext uri="{FF2B5EF4-FFF2-40B4-BE49-F238E27FC236}">
                <a16:creationId xmlns:a16="http://schemas.microsoft.com/office/drawing/2014/main" id="{15572A79-1801-44EB-BDC2-BAEE6B473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6432130"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ymbol zastępczy zawartości 5">
            <a:extLst>
              <a:ext uri="{FF2B5EF4-FFF2-40B4-BE49-F238E27FC236}">
                <a16:creationId xmlns:a16="http://schemas.microsoft.com/office/drawing/2014/main" id="{411A59B5-29B8-4149-BEE4-39EE88E29E53}"/>
              </a:ext>
            </a:extLst>
          </p:cNvPr>
          <p:cNvPicPr>
            <a:picLocks noGrp="1" noChangeAspect="1"/>
          </p:cNvPicPr>
          <p:nvPr>
            <p:ph idx="1"/>
          </p:nvPr>
        </p:nvPicPr>
        <p:blipFill>
          <a:blip r:embed="rId5"/>
          <a:stretch>
            <a:fillRect/>
          </a:stretch>
        </p:blipFill>
        <p:spPr>
          <a:xfrm>
            <a:off x="1412683" y="1720055"/>
            <a:ext cx="5784083" cy="3239086"/>
          </a:xfrm>
          <a:prstGeom prst="rect">
            <a:avLst/>
          </a:prstGeom>
        </p:spPr>
      </p:pic>
      <p:cxnSp>
        <p:nvCxnSpPr>
          <p:cNvPr id="25" name="Straight Connector 18">
            <a:extLst>
              <a:ext uri="{FF2B5EF4-FFF2-40B4-BE49-F238E27FC236}">
                <a16:creationId xmlns:a16="http://schemas.microsoft.com/office/drawing/2014/main" id="{7FD37111-10AC-4926-81AC-9AD3968FD1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9431" y="3509772"/>
            <a:ext cx="3074977" cy="1235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0715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67A9A5D6-85F9-FA4E-8F00-A7A4D6BF814D}"/>
              </a:ext>
            </a:extLst>
          </p:cNvPr>
          <p:cNvSpPr>
            <a:spLocks noGrp="1"/>
          </p:cNvSpPr>
          <p:nvPr>
            <p:ph type="title"/>
          </p:nvPr>
        </p:nvSpPr>
        <p:spPr/>
        <p:txBody>
          <a:bodyPr/>
          <a:lstStyle/>
          <a:p>
            <a:r>
              <a:rPr lang="pl-PL" dirty="0"/>
              <a:t>Metoda Króla boksu polega na podzieleniu materiału na bloki, a bloki na jeszcze mniejsze części, a następnie przeplecenie ich ze sobą.</a:t>
            </a:r>
          </a:p>
        </p:txBody>
      </p:sp>
      <p:sp>
        <p:nvSpPr>
          <p:cNvPr id="7" name="Symbol zastępczy tekstu 6">
            <a:extLst>
              <a:ext uri="{FF2B5EF4-FFF2-40B4-BE49-F238E27FC236}">
                <a16:creationId xmlns:a16="http://schemas.microsoft.com/office/drawing/2014/main" id="{95EA010E-6892-7C4F-A490-A42D17792C40}"/>
              </a:ext>
            </a:extLst>
          </p:cNvPr>
          <p:cNvSpPr>
            <a:spLocks noGrp="1"/>
          </p:cNvSpPr>
          <p:nvPr>
            <p:ph type="body" sz="quarter" idx="13"/>
          </p:nvPr>
        </p:nvSpPr>
        <p:spPr>
          <a:xfrm>
            <a:off x="4181708" y="2857500"/>
            <a:ext cx="3401122" cy="1314450"/>
          </a:xfrm>
        </p:spPr>
        <p:txBody>
          <a:bodyPr>
            <a:normAutofit fontScale="92500" lnSpcReduction="20000"/>
          </a:bodyPr>
          <a:lstStyle/>
          <a:p>
            <a:pPr algn="ctr" fontAlgn="base"/>
            <a:endParaRPr lang="pl-PL" sz="1200" b="1" dirty="0"/>
          </a:p>
          <a:p>
            <a:pPr algn="ctr" fontAlgn="base"/>
            <a:r>
              <a:rPr lang="pl-PL" sz="1200" b="1" dirty="0"/>
              <a:t>Materiał jest podzielony następująco: </a:t>
            </a:r>
          </a:p>
          <a:p>
            <a:pPr algn="ctr" fontAlgn="base"/>
            <a:r>
              <a:rPr lang="pl-PL" sz="1200" b="1" dirty="0"/>
              <a:t>A1, A2, A3, B1, B2, B3, C1, C2, C3. </a:t>
            </a:r>
          </a:p>
          <a:p>
            <a:pPr algn="ctr" fontAlgn="base"/>
            <a:r>
              <a:rPr lang="pl-PL" sz="1200" b="1" dirty="0"/>
              <a:t>Nauka może wyglądać następująco:</a:t>
            </a:r>
          </a:p>
          <a:p>
            <a:pPr algn="ctr" fontAlgn="base"/>
            <a:r>
              <a:rPr lang="pl-PL" sz="1200" b="1" dirty="0"/>
              <a:t>A1, B1, C1, A2, B2, C2, A3, B3, C3.</a:t>
            </a:r>
          </a:p>
          <a:p>
            <a:endParaRPr lang="pl-PL" dirty="0"/>
          </a:p>
        </p:txBody>
      </p:sp>
      <p:sp>
        <p:nvSpPr>
          <p:cNvPr id="6" name="Symbol zastępczy tekstu 5">
            <a:extLst>
              <a:ext uri="{FF2B5EF4-FFF2-40B4-BE49-F238E27FC236}">
                <a16:creationId xmlns:a16="http://schemas.microsoft.com/office/drawing/2014/main" id="{3C5F2C8C-79BA-154C-8A2E-C464A0E0261B}"/>
              </a:ext>
            </a:extLst>
          </p:cNvPr>
          <p:cNvSpPr>
            <a:spLocks noGrp="1"/>
          </p:cNvSpPr>
          <p:nvPr>
            <p:ph type="body" idx="1"/>
          </p:nvPr>
        </p:nvSpPr>
        <p:spPr/>
        <p:txBody>
          <a:bodyPr>
            <a:normAutofit lnSpcReduction="10000"/>
          </a:bodyPr>
          <a:lstStyle/>
          <a:p>
            <a:r>
              <a:rPr lang="pl-PL" dirty="0"/>
              <a:t>Oprócz samej nauki, również należy pomieszać powtórki. Powtórka nie powinna skupiać się na jednym zagadnieniu (części materiału), lecz zawierać ich kilka. Wprowadza to kolejny element: możliwość porównania różnych części materiału oraz konieczność wyboru wiedzy z różnych części materiału. Sprawia to, że mózg musi się bardziej wysilić. Podczas powtarzania jednego materiału, mózg nie musi się tak mocno wysilać, przez co słabiej zapamiętuje.</a:t>
            </a:r>
          </a:p>
        </p:txBody>
      </p:sp>
    </p:spTree>
    <p:extLst>
      <p:ext uri="{BB962C8B-B14F-4D97-AF65-F5344CB8AC3E}">
        <p14:creationId xmlns:p14="http://schemas.microsoft.com/office/powerpoint/2010/main" val="3685343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54173A58-B122-4342-8641-2C7187495D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88825" cy="6856214"/>
          </a:xfrm>
          <a:prstGeom prst="rect">
            <a:avLst/>
          </a:prstGeom>
        </p:spPr>
      </p:pic>
      <p:cxnSp>
        <p:nvCxnSpPr>
          <p:cNvPr id="31" name="Straight Connector 30">
            <a:extLst>
              <a:ext uri="{FF2B5EF4-FFF2-40B4-BE49-F238E27FC236}">
                <a16:creationId xmlns:a16="http://schemas.microsoft.com/office/drawing/2014/main" id="{9E3E38EB-06F9-40C9-B3E2-7CC1363B99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ytuł 1">
            <a:extLst>
              <a:ext uri="{FF2B5EF4-FFF2-40B4-BE49-F238E27FC236}">
                <a16:creationId xmlns:a16="http://schemas.microsoft.com/office/drawing/2014/main" id="{149C6E4C-096C-1B43-9853-656811EFFF95}"/>
              </a:ext>
            </a:extLst>
          </p:cNvPr>
          <p:cNvSpPr>
            <a:spLocks noGrp="1"/>
          </p:cNvSpPr>
          <p:nvPr>
            <p:ph type="title"/>
          </p:nvPr>
        </p:nvSpPr>
        <p:spPr>
          <a:xfrm>
            <a:off x="1295402" y="982132"/>
            <a:ext cx="9601196" cy="1303867"/>
          </a:xfrm>
        </p:spPr>
        <p:txBody>
          <a:bodyPr vert="horz" lIns="91440" tIns="45720" rIns="91440" bIns="45720" rtlCol="0" anchor="ctr">
            <a:normAutofit/>
          </a:bodyPr>
          <a:lstStyle/>
          <a:p>
            <a:r>
              <a:rPr lang="en-US" sz="4400" dirty="0" err="1"/>
              <a:t>Zastosowanie</a:t>
            </a:r>
            <a:r>
              <a:rPr lang="en-US" sz="4400" dirty="0"/>
              <a:t> </a:t>
            </a:r>
            <a:r>
              <a:rPr lang="en-US" sz="4400" dirty="0" err="1"/>
              <a:t>metody</a:t>
            </a:r>
            <a:r>
              <a:rPr lang="en-US" sz="4400" dirty="0"/>
              <a:t>: </a:t>
            </a:r>
          </a:p>
        </p:txBody>
      </p:sp>
      <p:sp>
        <p:nvSpPr>
          <p:cNvPr id="4" name="Symbol zastępczy tekstu 3">
            <a:extLst>
              <a:ext uri="{FF2B5EF4-FFF2-40B4-BE49-F238E27FC236}">
                <a16:creationId xmlns:a16="http://schemas.microsoft.com/office/drawing/2014/main" id="{0D6420BC-AFFB-5D42-BF46-8F8BA97CF262}"/>
              </a:ext>
            </a:extLst>
          </p:cNvPr>
          <p:cNvSpPr>
            <a:spLocks noGrp="1"/>
          </p:cNvSpPr>
          <p:nvPr>
            <p:ph type="body" sz="half" idx="2"/>
          </p:nvPr>
        </p:nvSpPr>
        <p:spPr>
          <a:xfrm>
            <a:off x="1295402" y="2556932"/>
            <a:ext cx="6256866" cy="3318936"/>
          </a:xfrm>
        </p:spPr>
        <p:txBody>
          <a:bodyPr vert="horz" lIns="91440" tIns="45720" rIns="91440" bIns="45720" rtlCol="0" anchor="t">
            <a:normAutofit/>
          </a:bodyPr>
          <a:lstStyle/>
          <a:p>
            <a:pPr algn="l" fontAlgn="base">
              <a:buFont typeface="Arial"/>
              <a:buChar char="•"/>
            </a:pPr>
            <a:r>
              <a:rPr lang="en-US" b="1"/>
              <a:t>Uwagi</a:t>
            </a:r>
            <a:r>
              <a:rPr lang="en-US" b="1" dirty="0"/>
              <a:t>: </a:t>
            </a:r>
            <a:endParaRPr lang="en-US" b="1"/>
          </a:p>
          <a:p>
            <a:pPr marL="285750" indent="-285750" algn="l" fontAlgn="base">
              <a:buFont typeface="Arial"/>
              <a:buChar char="•"/>
            </a:pPr>
            <a:r>
              <a:rPr lang="en-US"/>
              <a:t>Nie</a:t>
            </a:r>
            <a:r>
              <a:rPr lang="en-US" dirty="0"/>
              <a:t> </a:t>
            </a:r>
            <a:r>
              <a:rPr lang="en-US"/>
              <a:t>należy</a:t>
            </a:r>
            <a:r>
              <a:rPr lang="en-US" dirty="0"/>
              <a:t> </a:t>
            </a:r>
            <a:r>
              <a:rPr lang="en-US"/>
              <a:t>bać</a:t>
            </a:r>
            <a:r>
              <a:rPr lang="en-US" dirty="0"/>
              <a:t> </a:t>
            </a:r>
            <a:r>
              <a:rPr lang="en-US"/>
              <a:t>się</a:t>
            </a:r>
            <a:r>
              <a:rPr lang="en-US" dirty="0"/>
              <a:t> </a:t>
            </a:r>
            <a:r>
              <a:rPr lang="en-US"/>
              <a:t>przeplatania</a:t>
            </a:r>
            <a:r>
              <a:rPr lang="en-US" dirty="0"/>
              <a:t> </a:t>
            </a:r>
            <a:r>
              <a:rPr lang="en-US"/>
              <a:t>materiału</a:t>
            </a:r>
            <a:r>
              <a:rPr lang="en-US" dirty="0"/>
              <a:t>. </a:t>
            </a:r>
            <a:r>
              <a:rPr lang="en-US"/>
              <a:t>Może</a:t>
            </a:r>
            <a:r>
              <a:rPr lang="en-US" dirty="0"/>
              <a:t> to </a:t>
            </a:r>
            <a:r>
              <a:rPr lang="en-US"/>
              <a:t>sprawiać</a:t>
            </a:r>
            <a:r>
              <a:rPr lang="en-US" dirty="0"/>
              <a:t> </a:t>
            </a:r>
            <a:r>
              <a:rPr lang="en-US"/>
              <a:t>wrażenie</a:t>
            </a:r>
            <a:r>
              <a:rPr lang="en-US" dirty="0"/>
              <a:t> </a:t>
            </a:r>
            <a:r>
              <a:rPr lang="en-US"/>
              <a:t>chaosu</a:t>
            </a:r>
            <a:r>
              <a:rPr lang="en-US" dirty="0"/>
              <a:t>, ale </a:t>
            </a:r>
            <a:r>
              <a:rPr lang="en-US"/>
              <a:t>daje</a:t>
            </a:r>
            <a:r>
              <a:rPr lang="en-US" dirty="0"/>
              <a:t> </a:t>
            </a:r>
            <a:r>
              <a:rPr lang="en-US"/>
              <a:t>lepsze</a:t>
            </a:r>
            <a:r>
              <a:rPr lang="en-US" dirty="0"/>
              <a:t> </a:t>
            </a:r>
            <a:r>
              <a:rPr lang="en-US"/>
              <a:t>efekty</a:t>
            </a:r>
            <a:r>
              <a:rPr lang="en-US" dirty="0"/>
              <a:t> </a:t>
            </a:r>
            <a:r>
              <a:rPr lang="en-US"/>
              <a:t>niż</a:t>
            </a:r>
            <a:r>
              <a:rPr lang="en-US" dirty="0"/>
              <a:t> </a:t>
            </a:r>
            <a:r>
              <a:rPr lang="en-US"/>
              <a:t>nauka</a:t>
            </a:r>
            <a:r>
              <a:rPr lang="en-US" dirty="0"/>
              <a:t> w </a:t>
            </a:r>
            <a:r>
              <a:rPr lang="en-US"/>
              <a:t>blokach</a:t>
            </a:r>
            <a:r>
              <a:rPr lang="en-US" dirty="0"/>
              <a:t>.</a:t>
            </a:r>
          </a:p>
          <a:p>
            <a:pPr marL="285750" indent="-285750" algn="l" fontAlgn="base">
              <a:buFont typeface="Arial"/>
              <a:buChar char="•"/>
            </a:pPr>
            <a:r>
              <a:rPr lang="en-US"/>
              <a:t>Uczenie</a:t>
            </a:r>
            <a:r>
              <a:rPr lang="en-US" dirty="0"/>
              <a:t> w </a:t>
            </a:r>
            <a:r>
              <a:rPr lang="en-US"/>
              <a:t>blokach</a:t>
            </a:r>
            <a:r>
              <a:rPr lang="en-US" dirty="0"/>
              <a:t> jest </a:t>
            </a:r>
            <a:r>
              <a:rPr lang="en-US"/>
              <a:t>nieoptymalne</a:t>
            </a:r>
            <a:r>
              <a:rPr lang="en-US" dirty="0"/>
              <a:t> </a:t>
            </a:r>
            <a:r>
              <a:rPr lang="en-US"/>
              <a:t>i</a:t>
            </a:r>
            <a:r>
              <a:rPr lang="en-US" dirty="0"/>
              <a:t> </a:t>
            </a:r>
            <a:r>
              <a:rPr lang="en-US"/>
              <a:t>daje</a:t>
            </a:r>
            <a:r>
              <a:rPr lang="en-US" dirty="0"/>
              <a:t> </a:t>
            </a:r>
            <a:r>
              <a:rPr lang="en-US"/>
              <a:t>złudne</a:t>
            </a:r>
            <a:r>
              <a:rPr lang="en-US" dirty="0"/>
              <a:t> </a:t>
            </a:r>
            <a:r>
              <a:rPr lang="en-US"/>
              <a:t>wrażenie</a:t>
            </a:r>
            <a:r>
              <a:rPr lang="en-US" dirty="0"/>
              <a:t>, </a:t>
            </a:r>
            <a:r>
              <a:rPr lang="en-US"/>
              <a:t>że</a:t>
            </a:r>
            <a:r>
              <a:rPr lang="en-US" dirty="0"/>
              <a:t> </a:t>
            </a:r>
            <a:r>
              <a:rPr lang="en-US"/>
              <a:t>już</a:t>
            </a:r>
            <a:r>
              <a:rPr lang="en-US" dirty="0"/>
              <a:t> </a:t>
            </a:r>
            <a:r>
              <a:rPr lang="en-US"/>
              <a:t>dobrze</a:t>
            </a:r>
            <a:r>
              <a:rPr lang="en-US" dirty="0"/>
              <a:t> </a:t>
            </a:r>
            <a:r>
              <a:rPr lang="en-US"/>
              <a:t>opanowaliśmy</a:t>
            </a:r>
            <a:r>
              <a:rPr lang="en-US" dirty="0"/>
              <a:t> </a:t>
            </a:r>
            <a:r>
              <a:rPr lang="en-US"/>
              <a:t>dane</a:t>
            </a:r>
            <a:r>
              <a:rPr lang="en-US" dirty="0"/>
              <a:t> </a:t>
            </a:r>
            <a:r>
              <a:rPr lang="en-US"/>
              <a:t>zagadnienie</a:t>
            </a:r>
            <a:r>
              <a:rPr lang="en-US" dirty="0"/>
              <a:t>.</a:t>
            </a:r>
          </a:p>
          <a:p>
            <a:pPr marL="285750" indent="-285750" algn="l" fontAlgn="base">
              <a:buFont typeface="Arial"/>
              <a:buChar char="•"/>
            </a:pPr>
            <a:r>
              <a:rPr lang="en-US"/>
              <a:t>Wymieszany</a:t>
            </a:r>
            <a:r>
              <a:rPr lang="en-US" dirty="0"/>
              <a:t> </a:t>
            </a:r>
            <a:r>
              <a:rPr lang="en-US"/>
              <a:t>i</a:t>
            </a:r>
            <a:r>
              <a:rPr lang="en-US" dirty="0"/>
              <a:t> </a:t>
            </a:r>
            <a:r>
              <a:rPr lang="en-US"/>
              <a:t>zróżnicowany</a:t>
            </a:r>
            <a:r>
              <a:rPr lang="en-US" dirty="0"/>
              <a:t> </a:t>
            </a:r>
            <a:r>
              <a:rPr lang="en-US"/>
              <a:t>materiał</a:t>
            </a:r>
            <a:r>
              <a:rPr lang="en-US" dirty="0"/>
              <a:t>, to </a:t>
            </a:r>
            <a:r>
              <a:rPr lang="en-US"/>
              <a:t>większe</a:t>
            </a:r>
            <a:r>
              <a:rPr lang="en-US" dirty="0"/>
              <a:t> </a:t>
            </a:r>
            <a:r>
              <a:rPr lang="en-US"/>
              <a:t>wyzwanie</a:t>
            </a:r>
            <a:r>
              <a:rPr lang="en-US" dirty="0"/>
              <a:t> </a:t>
            </a:r>
            <a:r>
              <a:rPr lang="en-US"/>
              <a:t>dla</a:t>
            </a:r>
            <a:r>
              <a:rPr lang="en-US" dirty="0"/>
              <a:t> </a:t>
            </a:r>
            <a:r>
              <a:rPr lang="en-US"/>
              <a:t>mózgu</a:t>
            </a:r>
            <a:r>
              <a:rPr lang="en-US" dirty="0"/>
              <a:t>, a </a:t>
            </a:r>
            <a:r>
              <a:rPr lang="en-US"/>
              <a:t>ciężko</a:t>
            </a:r>
            <a:r>
              <a:rPr lang="en-US" dirty="0"/>
              <a:t> </a:t>
            </a:r>
            <a:r>
              <a:rPr lang="en-US"/>
              <a:t>pracujący</a:t>
            </a:r>
            <a:r>
              <a:rPr lang="en-US" dirty="0"/>
              <a:t> </a:t>
            </a:r>
            <a:r>
              <a:rPr lang="en-US"/>
              <a:t>mózg</a:t>
            </a:r>
            <a:r>
              <a:rPr lang="en-US" dirty="0"/>
              <a:t> </a:t>
            </a:r>
            <a:r>
              <a:rPr lang="en-US"/>
              <a:t>lepiej</a:t>
            </a:r>
            <a:r>
              <a:rPr lang="en-US" dirty="0"/>
              <a:t> </a:t>
            </a:r>
            <a:r>
              <a:rPr lang="en-US"/>
              <a:t>zapamiętuje</a:t>
            </a:r>
            <a:r>
              <a:rPr lang="en-US" dirty="0"/>
              <a:t>.</a:t>
            </a:r>
          </a:p>
          <a:p>
            <a:pPr algn="l">
              <a:buFont typeface="Arial"/>
              <a:buChar char="•"/>
            </a:pPr>
            <a:endParaRPr lang="en-US" dirty="0"/>
          </a:p>
        </p:txBody>
      </p:sp>
      <p:pic>
        <p:nvPicPr>
          <p:cNvPr id="6" name="Symbol zastępczy obrazu 5" descr="Obraz zawierający osoba&#10;&#10;Opis wygenerowany automatycznie">
            <a:extLst>
              <a:ext uri="{FF2B5EF4-FFF2-40B4-BE49-F238E27FC236}">
                <a16:creationId xmlns:a16="http://schemas.microsoft.com/office/drawing/2014/main" id="{318FDA18-B970-7C4A-B3F0-A268AC004C1C}"/>
              </a:ext>
            </a:extLst>
          </p:cNvPr>
          <p:cNvPicPr>
            <a:picLocks noGrp="1" noChangeAspect="1"/>
          </p:cNvPicPr>
          <p:nvPr>
            <p:ph type="pic" idx="1"/>
          </p:nvPr>
        </p:nvPicPr>
        <p:blipFill rotWithShape="1">
          <a:blip r:embed="rId4" cstate="screen">
            <a:extLst>
              <a:ext uri="{28A0092B-C50C-407E-A947-70E740481C1C}">
                <a14:useLocalDpi xmlns:a14="http://schemas.microsoft.com/office/drawing/2010/main"/>
              </a:ext>
            </a:extLst>
          </a:blip>
          <a:srcRect b="-1"/>
          <a:stretch/>
        </p:blipFill>
        <p:spPr>
          <a:xfrm>
            <a:off x="8085026" y="27011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3900241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E55A910-ED30-E649-93DA-566B452BB945}"/>
              </a:ext>
            </a:extLst>
          </p:cNvPr>
          <p:cNvSpPr>
            <a:spLocks noGrp="1"/>
          </p:cNvSpPr>
          <p:nvPr>
            <p:ph type="title"/>
          </p:nvPr>
        </p:nvSpPr>
        <p:spPr/>
        <p:txBody>
          <a:bodyPr>
            <a:normAutofit/>
          </a:bodyPr>
          <a:lstStyle/>
          <a:p>
            <a:r>
              <a:rPr lang="pl-PL" dirty="0"/>
              <a:t>Metoda walenia</a:t>
            </a:r>
            <a:br>
              <a:rPr lang="pl-PL" dirty="0"/>
            </a:br>
            <a:r>
              <a:rPr lang="pl-PL" sz="2200" dirty="0"/>
              <a:t>NOTOWANIE, PRZETWARZANIE, FILTROWANIE INFORMACJI</a:t>
            </a:r>
          </a:p>
        </p:txBody>
      </p:sp>
      <p:pic>
        <p:nvPicPr>
          <p:cNvPr id="5" name="Symbol zastępczy zawartości 4">
            <a:extLst>
              <a:ext uri="{FF2B5EF4-FFF2-40B4-BE49-F238E27FC236}">
                <a16:creationId xmlns:a16="http://schemas.microsoft.com/office/drawing/2014/main" id="{8CE625FB-E076-0742-A1E0-D0F1FDFED965}"/>
              </a:ext>
            </a:extLst>
          </p:cNvPr>
          <p:cNvPicPr>
            <a:picLocks noGrp="1" noChangeAspect="1"/>
          </p:cNvPicPr>
          <p:nvPr>
            <p:ph idx="1"/>
          </p:nvPr>
        </p:nvPicPr>
        <p:blipFill>
          <a:blip r:embed="rId2"/>
          <a:stretch>
            <a:fillRect/>
          </a:stretch>
        </p:blipFill>
        <p:spPr>
          <a:xfrm>
            <a:off x="4318000" y="3073400"/>
            <a:ext cx="3556000" cy="2286000"/>
          </a:xfrm>
        </p:spPr>
      </p:pic>
    </p:spTree>
    <p:extLst>
      <p:ext uri="{BB962C8B-B14F-4D97-AF65-F5344CB8AC3E}">
        <p14:creationId xmlns:p14="http://schemas.microsoft.com/office/powerpoint/2010/main" val="2500252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Obraz zawierający tekst, tablica&#10;&#10;Opis wygenerowany automatycznie">
            <a:extLst>
              <a:ext uri="{FF2B5EF4-FFF2-40B4-BE49-F238E27FC236}">
                <a16:creationId xmlns:a16="http://schemas.microsoft.com/office/drawing/2014/main" id="{7F53918D-B9F6-489A-9EFB-797CE9E24B97}"/>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ytuł 1">
            <a:extLst>
              <a:ext uri="{FF2B5EF4-FFF2-40B4-BE49-F238E27FC236}">
                <a16:creationId xmlns:a16="http://schemas.microsoft.com/office/drawing/2014/main" id="{C7560941-251D-4A42-A922-1DA6A444467E}"/>
              </a:ext>
            </a:extLst>
          </p:cNvPr>
          <p:cNvSpPr>
            <a:spLocks noGrp="1"/>
          </p:cNvSpPr>
          <p:nvPr>
            <p:ph type="title"/>
          </p:nvPr>
        </p:nvSpPr>
        <p:spPr>
          <a:xfrm>
            <a:off x="1295402" y="982132"/>
            <a:ext cx="9601196" cy="1303867"/>
          </a:xfrm>
        </p:spPr>
        <p:txBody>
          <a:bodyPr>
            <a:normAutofit/>
          </a:bodyPr>
          <a:lstStyle/>
          <a:p>
            <a:r>
              <a:rPr lang="pl-PL">
                <a:solidFill>
                  <a:srgbClr val="FFFFFF"/>
                </a:solidFill>
              </a:rPr>
              <a:t>Jak zastosować to w praktyce?</a:t>
            </a:r>
          </a:p>
        </p:txBody>
      </p:sp>
      <p:cxnSp>
        <p:nvCxnSpPr>
          <p:cNvPr id="25" name="Straight Connector 24">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421466"/>
            <a:ext cx="9144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3" name="Symbol zastępczy zawartości 2">
            <a:extLst>
              <a:ext uri="{FF2B5EF4-FFF2-40B4-BE49-F238E27FC236}">
                <a16:creationId xmlns:a16="http://schemas.microsoft.com/office/drawing/2014/main" id="{E04FCAB2-4017-1C4D-BE32-595A5CAADF85}"/>
              </a:ext>
            </a:extLst>
          </p:cNvPr>
          <p:cNvSpPr>
            <a:spLocks noGrp="1"/>
          </p:cNvSpPr>
          <p:nvPr>
            <p:ph idx="1"/>
          </p:nvPr>
        </p:nvSpPr>
        <p:spPr>
          <a:xfrm>
            <a:off x="1295401" y="2556932"/>
            <a:ext cx="9601196" cy="3318936"/>
          </a:xfrm>
        </p:spPr>
        <p:txBody>
          <a:bodyPr>
            <a:normAutofit/>
          </a:bodyPr>
          <a:lstStyle/>
          <a:p>
            <a:r>
              <a:rPr lang="pl-PL" sz="4000" dirty="0">
                <a:solidFill>
                  <a:srgbClr val="FFFFFF"/>
                </a:solidFill>
              </a:rPr>
              <a:t>Zadawajmy ciekawe pytania wtedy, kiedy uczymy się nazw stolic państw, zalet danego produktu czy usługi, materiału z historii, chemii czy biologii.</a:t>
            </a:r>
          </a:p>
        </p:txBody>
      </p:sp>
    </p:spTree>
    <p:extLst>
      <p:ext uri="{BB962C8B-B14F-4D97-AF65-F5344CB8AC3E}">
        <p14:creationId xmlns:p14="http://schemas.microsoft.com/office/powerpoint/2010/main" val="734294464"/>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AF0FCDC-7BF8-4C15-B0DF-39495ABCC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40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1" name="Rectangle 20">
            <a:extLst>
              <a:ext uri="{FF2B5EF4-FFF2-40B4-BE49-F238E27FC236}">
                <a16:creationId xmlns:a16="http://schemas.microsoft.com/office/drawing/2014/main" id="{D83D09F1-D65C-4360-A042-A28A88B8D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6" cy="6858000"/>
          </a:xfrm>
          <a:prstGeom prst="rect">
            <a:avLst/>
          </a:prstGeom>
          <a:blipFill>
            <a:blip r:embed="rId3"/>
            <a:stretch>
              <a:fillRect/>
            </a:stretch>
          </a:blipFill>
          <a:ln>
            <a:noFill/>
          </a:ln>
          <a:effectLst>
            <a:innerShdw blurRad="88900" dist="254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5" name="Tytuł 4">
            <a:extLst>
              <a:ext uri="{FF2B5EF4-FFF2-40B4-BE49-F238E27FC236}">
                <a16:creationId xmlns:a16="http://schemas.microsoft.com/office/drawing/2014/main" id="{792B6B5B-8547-004F-9178-C7692492BAC5}"/>
              </a:ext>
            </a:extLst>
          </p:cNvPr>
          <p:cNvSpPr>
            <a:spLocks noGrp="1"/>
          </p:cNvSpPr>
          <p:nvPr>
            <p:ph type="ctrTitle"/>
          </p:nvPr>
        </p:nvSpPr>
        <p:spPr>
          <a:xfrm>
            <a:off x="804334" y="789065"/>
            <a:ext cx="5925988" cy="4009233"/>
          </a:xfrm>
        </p:spPr>
        <p:txBody>
          <a:bodyPr anchor="ctr">
            <a:normAutofit/>
          </a:bodyPr>
          <a:lstStyle/>
          <a:p>
            <a:pPr fontAlgn="base">
              <a:lnSpc>
                <a:spcPct val="90000"/>
              </a:lnSpc>
            </a:pPr>
            <a:r>
              <a:rPr lang="pl-PL" sz="2200" b="1" dirty="0">
                <a:solidFill>
                  <a:srgbClr val="010001"/>
                </a:solidFill>
              </a:rPr>
              <a:t>Metoda Walenia polega na wynotowaniu najważniejszych elementów materiału, skupiając się na tezach, wnioskach, parafrazowaniu, podsumowywaniu. Notowanie jest jedną z technik efektywnego uczenia się. Oprócz samego notowania, należy filtrować i przetwarzać informacje. Osoby notujące podczas słuchania, uzyskują lepsze wyniki na egzaminach. Istotne jest, aby w miarę szybko przejrzeli swoje notatki.</a:t>
            </a:r>
            <a:br>
              <a:rPr lang="pl-PL" sz="2200" b="1" dirty="0">
                <a:solidFill>
                  <a:srgbClr val="010001"/>
                </a:solidFill>
              </a:rPr>
            </a:br>
            <a:endParaRPr lang="pl-PL" sz="2200" b="1" dirty="0">
              <a:solidFill>
                <a:srgbClr val="010001"/>
              </a:solidFill>
            </a:endParaRPr>
          </a:p>
        </p:txBody>
      </p:sp>
      <p:sp>
        <p:nvSpPr>
          <p:cNvPr id="6" name="Podtytuł 5">
            <a:extLst>
              <a:ext uri="{FF2B5EF4-FFF2-40B4-BE49-F238E27FC236}">
                <a16:creationId xmlns:a16="http://schemas.microsoft.com/office/drawing/2014/main" id="{AFEBEC43-7243-EC4A-9BD3-AE25067867AB}"/>
              </a:ext>
            </a:extLst>
          </p:cNvPr>
          <p:cNvSpPr>
            <a:spLocks noGrp="1"/>
          </p:cNvSpPr>
          <p:nvPr>
            <p:ph type="subTitle" idx="1"/>
          </p:nvPr>
        </p:nvSpPr>
        <p:spPr>
          <a:xfrm>
            <a:off x="922868" y="4636201"/>
            <a:ext cx="5925988" cy="1543527"/>
          </a:xfrm>
        </p:spPr>
        <p:txBody>
          <a:bodyPr anchor="ctr">
            <a:normAutofit/>
          </a:bodyPr>
          <a:lstStyle/>
          <a:p>
            <a:pPr>
              <a:lnSpc>
                <a:spcPct val="90000"/>
              </a:lnSpc>
            </a:pPr>
            <a:r>
              <a:rPr lang="pl-PL" sz="1500" b="1" dirty="0">
                <a:solidFill>
                  <a:srgbClr val="010001"/>
                </a:solidFill>
              </a:rPr>
              <a:t>Do robienia dobrych notatek można wykorzystać mapę myśli, kolorowe długopisy, znaki graficzne, skróty, wypunktowania i wiele innych. Najważniejsze, aby notatka była super czytelna dla jego twórcy.</a:t>
            </a:r>
            <a:br>
              <a:rPr lang="pl-PL" sz="1500" b="1" dirty="0">
                <a:solidFill>
                  <a:srgbClr val="010001"/>
                </a:solidFill>
              </a:rPr>
            </a:br>
            <a:endParaRPr lang="pl-PL" sz="1500" b="1" dirty="0">
              <a:solidFill>
                <a:srgbClr val="010001"/>
              </a:solidFill>
            </a:endParaRPr>
          </a:p>
        </p:txBody>
      </p:sp>
      <p:cxnSp>
        <p:nvCxnSpPr>
          <p:cNvPr id="23" name="Straight Connector 22">
            <a:extLst>
              <a:ext uri="{FF2B5EF4-FFF2-40B4-BE49-F238E27FC236}">
                <a16:creationId xmlns:a16="http://schemas.microsoft.com/office/drawing/2014/main" id="{DFE3C79B-5339-404D-AD57-DEFDC8C113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9264" y="938687"/>
            <a:ext cx="587959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04646B48-D72A-4B29-9974-5196657AF1A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9264" y="4960395"/>
            <a:ext cx="587959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8" name="Picture 7" descr="Okulary na wierzchu książki">
            <a:extLst>
              <a:ext uri="{FF2B5EF4-FFF2-40B4-BE49-F238E27FC236}">
                <a16:creationId xmlns:a16="http://schemas.microsoft.com/office/drawing/2014/main" id="{3D6846BF-E621-4D6A-840E-EF9B2EBC178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7534656" y="10"/>
            <a:ext cx="4657344" cy="6857990"/>
          </a:xfrm>
          <a:prstGeom prst="rect">
            <a:avLst/>
          </a:prstGeom>
        </p:spPr>
      </p:pic>
    </p:spTree>
    <p:extLst>
      <p:ext uri="{BB962C8B-B14F-4D97-AF65-F5344CB8AC3E}">
        <p14:creationId xmlns:p14="http://schemas.microsoft.com/office/powerpoint/2010/main" val="80144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00"/>
                                        <p:tgtEl>
                                          <p:spTgt spid="6">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6553AB8-AFF8-40AE-A53C-09FBBC03C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6D6575D-C99F-4105-BC67-882C8B1ED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7F5B932-38C9-CC4B-948F-0571439160EC}"/>
              </a:ext>
            </a:extLst>
          </p:cNvPr>
          <p:cNvSpPr>
            <a:spLocks noGrp="1"/>
          </p:cNvSpPr>
          <p:nvPr>
            <p:ph type="title"/>
          </p:nvPr>
        </p:nvSpPr>
        <p:spPr>
          <a:xfrm>
            <a:off x="1055599" y="1055077"/>
            <a:ext cx="2532909" cy="4794578"/>
          </a:xfrm>
        </p:spPr>
        <p:txBody>
          <a:bodyPr>
            <a:normAutofit/>
          </a:bodyPr>
          <a:lstStyle/>
          <a:p>
            <a:r>
              <a:rPr lang="pl-PL">
                <a:solidFill>
                  <a:srgbClr val="262626"/>
                </a:solidFill>
              </a:rPr>
              <a:t>Jak to wygląda w praktyce?</a:t>
            </a:r>
          </a:p>
        </p:txBody>
      </p:sp>
      <p:sp useBgFill="1">
        <p:nvSpPr>
          <p:cNvPr id="24" name="Rectangle 23">
            <a:extLst>
              <a:ext uri="{FF2B5EF4-FFF2-40B4-BE49-F238E27FC236}">
                <a16:creationId xmlns:a16="http://schemas.microsoft.com/office/drawing/2014/main" id="{991975BE-39CD-4AC1-85C4-5653651604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Symbol zastępczy zawartości 3">
            <a:extLst>
              <a:ext uri="{FF2B5EF4-FFF2-40B4-BE49-F238E27FC236}">
                <a16:creationId xmlns:a16="http://schemas.microsoft.com/office/drawing/2014/main" id="{6A60F506-3525-204D-9AC9-566864896636}"/>
              </a:ext>
            </a:extLst>
          </p:cNvPr>
          <p:cNvGraphicFramePr>
            <a:graphicFrameLocks noGrp="1"/>
          </p:cNvGraphicFramePr>
          <p:nvPr>
            <p:ph idx="1"/>
            <p:extLst>
              <p:ext uri="{D42A27DB-BD31-4B8C-83A1-F6EECF244321}">
                <p14:modId xmlns:p14="http://schemas.microsoft.com/office/powerpoint/2010/main" val="4211442895"/>
              </p:ext>
            </p:extLst>
          </p:nvPr>
        </p:nvGraphicFramePr>
        <p:xfrm>
          <a:off x="5470072" y="967301"/>
          <a:ext cx="5914209" cy="4923396"/>
        </p:xfrm>
        <a:graphic>
          <a:graphicData uri="http://schemas.openxmlformats.org/drawingml/2006/table">
            <a:tbl>
              <a:tblPr firstRow="1" bandRow="1">
                <a:noFill/>
              </a:tblPr>
              <a:tblGrid>
                <a:gridCol w="1455511">
                  <a:extLst>
                    <a:ext uri="{9D8B030D-6E8A-4147-A177-3AD203B41FA5}">
                      <a16:colId xmlns:a16="http://schemas.microsoft.com/office/drawing/2014/main" val="2676106625"/>
                    </a:ext>
                  </a:extLst>
                </a:gridCol>
                <a:gridCol w="4458698">
                  <a:extLst>
                    <a:ext uri="{9D8B030D-6E8A-4147-A177-3AD203B41FA5}">
                      <a16:colId xmlns:a16="http://schemas.microsoft.com/office/drawing/2014/main" val="4206030766"/>
                    </a:ext>
                  </a:extLst>
                </a:gridCol>
              </a:tblGrid>
              <a:tr h="465899">
                <a:tc gridSpan="2">
                  <a:txBody>
                    <a:bodyPr/>
                    <a:lstStyle/>
                    <a:p>
                      <a:pPr algn="l" fontAlgn="base"/>
                      <a:r>
                        <a:rPr lang="pl-PL" sz="1700" b="0" cap="none" spc="60">
                          <a:solidFill>
                            <a:schemeClr val="bg1"/>
                          </a:solidFill>
                          <a:effectLst/>
                        </a:rPr>
                        <a:t>Metoda Walenia</a:t>
                      </a:r>
                    </a:p>
                  </a:txBody>
                  <a:tcPr marL="74866" marR="74866" marT="96155" marB="74866" anchor="ctr">
                    <a:lnL w="12700" cmpd="sng">
                      <a:noFill/>
                    </a:lnL>
                    <a:lnR w="12700" cmpd="sng">
                      <a:noFill/>
                    </a:lnR>
                    <a:lnT w="19050" cap="flat" cmpd="sng" algn="ctr">
                      <a:noFill/>
                      <a:prstDash val="solid"/>
                    </a:lnT>
                    <a:lnB w="38100" cmpd="sng">
                      <a:noFill/>
                    </a:lnB>
                    <a:solidFill>
                      <a:schemeClr val="accent1"/>
                    </a:solidFill>
                  </a:tcPr>
                </a:tc>
                <a:tc hMerge="1">
                  <a:txBody>
                    <a:bodyPr/>
                    <a:lstStyle/>
                    <a:p>
                      <a:endParaRPr lang="pl-PL"/>
                    </a:p>
                  </a:txBody>
                  <a:tcPr/>
                </a:tc>
                <a:extLst>
                  <a:ext uri="{0D108BD9-81ED-4DB2-BD59-A6C34878D82A}">
                    <a16:rowId xmlns:a16="http://schemas.microsoft.com/office/drawing/2014/main" val="2209942919"/>
                  </a:ext>
                </a:extLst>
              </a:tr>
              <a:tr h="3350562">
                <a:tc>
                  <a:txBody>
                    <a:bodyPr/>
                    <a:lstStyle/>
                    <a:p>
                      <a:pPr algn="l" fontAlgn="base">
                        <a:buFont typeface="+mj-lt"/>
                        <a:buAutoNum type="arabicPeriod"/>
                      </a:pPr>
                      <a:r>
                        <a:rPr lang="pl-PL" sz="1500" b="0" cap="none" spc="0">
                          <a:solidFill>
                            <a:schemeClr val="tx1"/>
                          </a:solidFill>
                          <a:effectLst/>
                        </a:rPr>
                        <a:t>Metoda Walenia</a:t>
                      </a:r>
                    </a:p>
                    <a:p>
                      <a:pPr algn="l" fontAlgn="base">
                        <a:buFont typeface="+mj-lt"/>
                        <a:buAutoNum type="arabicPeriod"/>
                      </a:pPr>
                      <a:r>
                        <a:rPr lang="pl-PL" sz="1500" b="0" cap="none" spc="0">
                          <a:solidFill>
                            <a:schemeClr val="tx1"/>
                          </a:solidFill>
                          <a:effectLst/>
                        </a:rPr>
                        <a:t>Notatka</a:t>
                      </a:r>
                    </a:p>
                    <a:p>
                      <a:pPr algn="l" fontAlgn="base">
                        <a:buFont typeface="+mj-lt"/>
                        <a:buAutoNum type="arabicPeriod"/>
                      </a:pPr>
                      <a:r>
                        <a:rPr lang="pl-PL" sz="1500" b="0" cap="none" spc="0">
                          <a:solidFill>
                            <a:schemeClr val="tx1"/>
                          </a:solidFill>
                          <a:effectLst/>
                        </a:rPr>
                        <a:t>Powtarzanie</a:t>
                      </a:r>
                    </a:p>
                    <a:p>
                      <a:pPr algn="l" fontAlgn="base">
                        <a:buFont typeface="+mj-lt"/>
                        <a:buAutoNum type="arabicPeriod"/>
                      </a:pPr>
                      <a:r>
                        <a:rPr lang="pl-PL" sz="1500" b="0" cap="none" spc="0">
                          <a:solidFill>
                            <a:schemeClr val="tx1"/>
                          </a:solidFill>
                          <a:effectLst/>
                        </a:rPr>
                        <a:t>Metoda Cornella</a:t>
                      </a:r>
                    </a:p>
                    <a:p>
                      <a:pPr algn="l" fontAlgn="base">
                        <a:buFont typeface="+mj-lt"/>
                        <a:buAutoNum type="arabicPeriod"/>
                      </a:pPr>
                      <a:r>
                        <a:rPr lang="pl-PL" sz="1500" b="0" cap="none" spc="0">
                          <a:solidFill>
                            <a:schemeClr val="tx1"/>
                          </a:solidFill>
                          <a:effectLst/>
                        </a:rPr>
                        <a:t>Długopis czy tablet</a:t>
                      </a:r>
                    </a:p>
                  </a:txBody>
                  <a:tcPr marL="74866" marR="74866" marT="96155" marB="74866" anchor="ctr">
                    <a:lnL w="12700" cmpd="sng">
                      <a:noFill/>
                      <a:prstDash val="solid"/>
                    </a:lnL>
                    <a:lnR w="12700" cmpd="sng">
                      <a:noFill/>
                      <a:prstDash val="solid"/>
                    </a:lnR>
                    <a:lnT w="38100" cmpd="sng">
                      <a:noFill/>
                    </a:lnT>
                    <a:lnB w="12700" cap="flat" cmpd="sng" algn="ctr">
                      <a:noFill/>
                      <a:prstDash val="solid"/>
                    </a:lnB>
                    <a:noFill/>
                  </a:tcPr>
                </a:tc>
                <a:tc>
                  <a:txBody>
                    <a:bodyPr/>
                    <a:lstStyle/>
                    <a:p>
                      <a:pPr algn="l" fontAlgn="base">
                        <a:buFont typeface="+mj-lt"/>
                        <a:buAutoNum type="arabicPeriod"/>
                      </a:pPr>
                      <a:r>
                        <a:rPr lang="pl-PL" sz="1500" b="0" cap="none" spc="0">
                          <a:solidFill>
                            <a:schemeClr val="tx1"/>
                          </a:solidFill>
                          <a:effectLst/>
                        </a:rPr>
                        <a:t>Metoda walenia polega na przerabianiu (filtrowaniu, segregowaniu, parafrazowaniu) informacji i notowaniu ich.</a:t>
                      </a:r>
                    </a:p>
                    <a:p>
                      <a:pPr algn="l" fontAlgn="base">
                        <a:buFont typeface="+mj-lt"/>
                        <a:buAutoNum type="arabicPeriod"/>
                      </a:pPr>
                      <a:r>
                        <a:rPr lang="pl-PL" sz="1500" b="0" cap="none" spc="0">
                          <a:solidFill>
                            <a:schemeClr val="tx1"/>
                          </a:solidFill>
                          <a:effectLst/>
                        </a:rPr>
                        <a:t>Notatka powinna być krótka, zwięzła, zawierać wnioski, podsumowania, najważniejsze tezy, związki, parafrazy, mapy myśli.</a:t>
                      </a:r>
                    </a:p>
                    <a:p>
                      <a:pPr algn="l" fontAlgn="base">
                        <a:buFont typeface="+mj-lt"/>
                        <a:buAutoNum type="arabicPeriod"/>
                      </a:pPr>
                      <a:r>
                        <a:rPr lang="pl-PL" sz="1500" b="0" cap="none" spc="0">
                          <a:solidFill>
                            <a:schemeClr val="tx1"/>
                          </a:solidFill>
                          <a:effectLst/>
                        </a:rPr>
                        <a:t>Należy przeczytać notatki po ich zapisaniu, przerobić, ulepszyć, wypisać wnioski.</a:t>
                      </a:r>
                    </a:p>
                    <a:p>
                      <a:pPr algn="l" fontAlgn="base">
                        <a:buFont typeface="+mj-lt"/>
                        <a:buAutoNum type="arabicPeriod"/>
                      </a:pPr>
                      <a:r>
                        <a:rPr lang="pl-PL" sz="1500" b="0" cap="none" spc="0">
                          <a:solidFill>
                            <a:schemeClr val="tx1"/>
                          </a:solidFill>
                          <a:effectLst/>
                        </a:rPr>
                        <a:t>Metoda Cornella to sposób notowania opierający się na podziale kartki na 4 sekcje: Tytuł, Wnioski, Notatka, Podsumowanie.</a:t>
                      </a:r>
                    </a:p>
                    <a:p>
                      <a:pPr algn="l" fontAlgn="base">
                        <a:buFont typeface="+mj-lt"/>
                        <a:buAutoNum type="arabicPeriod"/>
                      </a:pPr>
                      <a:r>
                        <a:rPr lang="pl-PL" sz="1500" b="0" cap="none" spc="0">
                          <a:solidFill>
                            <a:schemeClr val="tx1"/>
                          </a:solidFill>
                          <a:effectLst/>
                        </a:rPr>
                        <a:t>Notowanie na tablecie czy na kartce jest tak samo dobre. Musi to wybrać notujący, bo musi mu być dobrze notować.</a:t>
                      </a:r>
                    </a:p>
                  </a:txBody>
                  <a:tcPr marL="74866" marR="74866" marT="96155" marB="74866" anchor="ctr">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1772204393"/>
                  </a:ext>
                </a:extLst>
              </a:tr>
              <a:tr h="1106935">
                <a:tc gridSpan="2">
                  <a:txBody>
                    <a:bodyPr/>
                    <a:lstStyle/>
                    <a:p>
                      <a:pPr algn="l" fontAlgn="base"/>
                      <a:r>
                        <a:rPr lang="pl-PL" sz="1500" b="0" cap="none" spc="0">
                          <a:solidFill>
                            <a:schemeClr val="tx1"/>
                          </a:solidFill>
                          <a:effectLst/>
                        </a:rPr>
                        <a:t>Metoda Walenia polega na robieniu dobrych notatek z materiału. Należy parafrazować, odfiltrować informacje, wypisać najważniejsze tezy i wnioski, zrobić mapę myśli i inne elementy graficzne. Czytaj ponownie notatki. Notuj na czym chcesz (papier, tablet).</a:t>
                      </a:r>
                    </a:p>
                  </a:txBody>
                  <a:tcPr marL="74866" marR="74866" marT="96155" marB="74866"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hMerge="1">
                  <a:txBody>
                    <a:bodyPr/>
                    <a:lstStyle/>
                    <a:p>
                      <a:endParaRPr lang="pl-PL"/>
                    </a:p>
                  </a:txBody>
                  <a:tcPr/>
                </a:tc>
                <a:extLst>
                  <a:ext uri="{0D108BD9-81ED-4DB2-BD59-A6C34878D82A}">
                    <a16:rowId xmlns:a16="http://schemas.microsoft.com/office/drawing/2014/main" val="530019923"/>
                  </a:ext>
                </a:extLst>
              </a:tr>
            </a:tbl>
          </a:graphicData>
        </a:graphic>
      </p:graphicFrame>
    </p:spTree>
    <p:extLst>
      <p:ext uri="{BB962C8B-B14F-4D97-AF65-F5344CB8AC3E}">
        <p14:creationId xmlns:p14="http://schemas.microsoft.com/office/powerpoint/2010/main" val="3800786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C491D7-C000-7149-8F3E-6CB43E08FB50}"/>
              </a:ext>
            </a:extLst>
          </p:cNvPr>
          <p:cNvSpPr>
            <a:spLocks noGrp="1"/>
          </p:cNvSpPr>
          <p:nvPr>
            <p:ph type="title"/>
          </p:nvPr>
        </p:nvSpPr>
        <p:spPr>
          <a:xfrm>
            <a:off x="1293811" y="839384"/>
            <a:ext cx="3718455" cy="1920750"/>
          </a:xfrm>
        </p:spPr>
        <p:txBody>
          <a:bodyPr>
            <a:normAutofit fontScale="90000"/>
          </a:bodyPr>
          <a:lstStyle/>
          <a:p>
            <a:r>
              <a:rPr lang="pl-PL" altLang="pl-PL" dirty="0">
                <a:ln>
                  <a:noFill/>
                </a:ln>
                <a:solidFill>
                  <a:srgbClr val="444444"/>
                </a:solidFill>
                <a:latin typeface="Ubuntu"/>
              </a:rPr>
              <a:t>Dobrym systemem notowania jest metoda </a:t>
            </a:r>
            <a:r>
              <a:rPr lang="pl-PL" altLang="pl-PL" dirty="0" err="1">
                <a:ln>
                  <a:noFill/>
                </a:ln>
                <a:solidFill>
                  <a:srgbClr val="444444"/>
                </a:solidFill>
                <a:latin typeface="Ubuntu"/>
              </a:rPr>
              <a:t>Cornella</a:t>
            </a:r>
            <a:r>
              <a:rPr lang="pl-PL" altLang="pl-PL" dirty="0">
                <a:ln>
                  <a:noFill/>
                </a:ln>
                <a:solidFill>
                  <a:srgbClr val="444444"/>
                </a:solidFill>
                <a:latin typeface="Ubuntu"/>
              </a:rPr>
              <a:t>, która polega na podzieleniu kartki w taki sposób (więcej o tej metodzie jest tutaj: </a:t>
            </a:r>
            <a:endParaRPr lang="pl-PL" dirty="0"/>
          </a:p>
        </p:txBody>
      </p:sp>
      <p:graphicFrame>
        <p:nvGraphicFramePr>
          <p:cNvPr id="5" name="Symbol zastępczy zawartości 4">
            <a:extLst>
              <a:ext uri="{FF2B5EF4-FFF2-40B4-BE49-F238E27FC236}">
                <a16:creationId xmlns:a16="http://schemas.microsoft.com/office/drawing/2014/main" id="{67F26006-38F6-2547-9F15-808528A227D0}"/>
              </a:ext>
            </a:extLst>
          </p:cNvPr>
          <p:cNvGraphicFramePr>
            <a:graphicFrameLocks noGrp="1"/>
          </p:cNvGraphicFramePr>
          <p:nvPr>
            <p:ph idx="1"/>
            <p:extLst>
              <p:ext uri="{D42A27DB-BD31-4B8C-83A1-F6EECF244321}">
                <p14:modId xmlns:p14="http://schemas.microsoft.com/office/powerpoint/2010/main" val="338764052"/>
              </p:ext>
            </p:extLst>
          </p:nvPr>
        </p:nvGraphicFramePr>
        <p:xfrm>
          <a:off x="5418138" y="839384"/>
          <a:ext cx="5470524" cy="4630086"/>
        </p:xfrm>
        <a:graphic>
          <a:graphicData uri="http://schemas.openxmlformats.org/drawingml/2006/table">
            <a:tbl>
              <a:tblPr/>
              <a:tblGrid>
                <a:gridCol w="2735262">
                  <a:extLst>
                    <a:ext uri="{9D8B030D-6E8A-4147-A177-3AD203B41FA5}">
                      <a16:colId xmlns:a16="http://schemas.microsoft.com/office/drawing/2014/main" val="633026127"/>
                    </a:ext>
                  </a:extLst>
                </a:gridCol>
                <a:gridCol w="2735262">
                  <a:extLst>
                    <a:ext uri="{9D8B030D-6E8A-4147-A177-3AD203B41FA5}">
                      <a16:colId xmlns:a16="http://schemas.microsoft.com/office/drawing/2014/main" val="2879225074"/>
                    </a:ext>
                  </a:extLst>
                </a:gridCol>
              </a:tblGrid>
              <a:tr h="1151501">
                <a:tc gridSpan="2">
                  <a:txBody>
                    <a:bodyPr/>
                    <a:lstStyle/>
                    <a:p>
                      <a:pPr algn="l" fontAlgn="base"/>
                      <a:r>
                        <a:rPr lang="pl-PL" sz="1600" b="0" dirty="0">
                          <a:effectLst/>
                        </a:rPr>
                        <a:t>Tytuł</a:t>
                      </a:r>
                    </a:p>
                  </a:txBody>
                  <a:tcPr marL="116925" marR="116925" marT="116925" marB="116925" anchor="ctr">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tcPr>
                </a:tc>
                <a:tc hMerge="1">
                  <a:txBody>
                    <a:bodyPr/>
                    <a:lstStyle/>
                    <a:p>
                      <a:endParaRPr lang="pl-PL"/>
                    </a:p>
                  </a:txBody>
                  <a:tcPr/>
                </a:tc>
                <a:extLst>
                  <a:ext uri="{0D108BD9-81ED-4DB2-BD59-A6C34878D82A}">
                    <a16:rowId xmlns:a16="http://schemas.microsoft.com/office/drawing/2014/main" val="1181988899"/>
                  </a:ext>
                </a:extLst>
              </a:tr>
              <a:tr h="2327084">
                <a:tc>
                  <a:txBody>
                    <a:bodyPr/>
                    <a:lstStyle/>
                    <a:p>
                      <a:pPr algn="l" fontAlgn="base"/>
                      <a:r>
                        <a:rPr lang="pl-PL" sz="1600" b="0">
                          <a:effectLst/>
                        </a:rPr>
                        <a:t>Wnioski (słowa kluczowe, pytania klucze) – wypisywane podczas pierwszej powtórki</a:t>
                      </a:r>
                    </a:p>
                  </a:txBody>
                  <a:tcPr marL="116925" marR="116925" marT="116925" marB="116925" anchor="ctr">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tcPr>
                </a:tc>
                <a:tc>
                  <a:txBody>
                    <a:bodyPr/>
                    <a:lstStyle/>
                    <a:p>
                      <a:pPr algn="l" fontAlgn="base"/>
                      <a:r>
                        <a:rPr lang="pl-PL" sz="1600" b="0">
                          <a:effectLst/>
                        </a:rPr>
                        <a:t>Notatki</a:t>
                      </a:r>
                    </a:p>
                  </a:txBody>
                  <a:tcPr marL="116925" marR="116925" marT="116925" marB="116925" anchor="ctr">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tcPr>
                </a:tc>
                <a:extLst>
                  <a:ext uri="{0D108BD9-81ED-4DB2-BD59-A6C34878D82A}">
                    <a16:rowId xmlns:a16="http://schemas.microsoft.com/office/drawing/2014/main" val="2291520742"/>
                  </a:ext>
                </a:extLst>
              </a:tr>
              <a:tr h="1151501">
                <a:tc gridSpan="2">
                  <a:txBody>
                    <a:bodyPr/>
                    <a:lstStyle/>
                    <a:p>
                      <a:pPr algn="l" fontAlgn="base"/>
                      <a:r>
                        <a:rPr lang="pl-PL" sz="1600" b="0" dirty="0">
                          <a:effectLst/>
                        </a:rPr>
                        <a:t>Podsumowanie</a:t>
                      </a:r>
                    </a:p>
                  </a:txBody>
                  <a:tcPr marL="116925" marR="116925" marT="116925" marB="116925" anchor="ctr">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tcPr>
                </a:tc>
                <a:tc hMerge="1">
                  <a:txBody>
                    <a:bodyPr/>
                    <a:lstStyle/>
                    <a:p>
                      <a:endParaRPr lang="pl-PL"/>
                    </a:p>
                  </a:txBody>
                  <a:tcPr/>
                </a:tc>
                <a:extLst>
                  <a:ext uri="{0D108BD9-81ED-4DB2-BD59-A6C34878D82A}">
                    <a16:rowId xmlns:a16="http://schemas.microsoft.com/office/drawing/2014/main" val="3940626231"/>
                  </a:ext>
                </a:extLst>
              </a:tr>
            </a:tbl>
          </a:graphicData>
        </a:graphic>
      </p:graphicFrame>
      <p:sp>
        <p:nvSpPr>
          <p:cNvPr id="4" name="Symbol zastępczy tekstu 3">
            <a:extLst>
              <a:ext uri="{FF2B5EF4-FFF2-40B4-BE49-F238E27FC236}">
                <a16:creationId xmlns:a16="http://schemas.microsoft.com/office/drawing/2014/main" id="{53FAE837-26DF-0D43-95BD-6F0156F010E0}"/>
              </a:ext>
            </a:extLst>
          </p:cNvPr>
          <p:cNvSpPr>
            <a:spLocks noGrp="1"/>
          </p:cNvSpPr>
          <p:nvPr>
            <p:ph type="body" sz="half" idx="2"/>
          </p:nvPr>
        </p:nvSpPr>
        <p:spPr>
          <a:xfrm>
            <a:off x="1293811" y="3031065"/>
            <a:ext cx="3981574" cy="2438404"/>
          </a:xfrm>
        </p:spPr>
        <p:txBody>
          <a:bodyPr/>
          <a:lstStyle/>
          <a:p>
            <a:endParaRPr lang="pl-PL" dirty="0"/>
          </a:p>
          <a:p>
            <a:endParaRPr lang="pl-PL" dirty="0"/>
          </a:p>
          <a:p>
            <a:endParaRPr lang="pl-PL" dirty="0"/>
          </a:p>
          <a:p>
            <a:r>
              <a:rPr lang="pl-PL" dirty="0"/>
              <a:t>Pytania we wnioskach pozwalają zrobić powtórkę — wystarczy zakryć prawą stronę kartki i opowiedzieć na elementy z sekcji Wnioski.</a:t>
            </a:r>
          </a:p>
        </p:txBody>
      </p:sp>
      <p:sp>
        <p:nvSpPr>
          <p:cNvPr id="6" name="Rectangle 1">
            <a:extLst>
              <a:ext uri="{FF2B5EF4-FFF2-40B4-BE49-F238E27FC236}">
                <a16:creationId xmlns:a16="http://schemas.microsoft.com/office/drawing/2014/main" id="{AE01ABF6-C433-CB4A-9E19-172F3539A8B6}"/>
              </a:ext>
            </a:extLst>
          </p:cNvPr>
          <p:cNvSpPr>
            <a:spLocks noChangeArrowheads="1"/>
          </p:cNvSpPr>
          <p:nvPr/>
        </p:nvSpPr>
        <p:spPr bwMode="auto">
          <a:xfrm>
            <a:off x="1303338" y="3746975"/>
            <a:ext cx="381867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200" b="0" i="0" u="none" strike="noStrike" cap="none" normalizeH="0" baseline="0" dirty="0">
                <a:ln>
                  <a:noFill/>
                </a:ln>
                <a:solidFill>
                  <a:srgbClr val="0B91EA"/>
                </a:solidFill>
                <a:effectLst/>
                <a:latin typeface="Ubuntu"/>
                <a:hlinkClick r:id="rId2"/>
              </a:rPr>
              <a:t>https://klosinski.net/notatki-metoda-cornella-i-mapy-mysli/</a:t>
            </a:r>
            <a:r>
              <a:rPr kumimoji="0" lang="pl-PL" altLang="pl-PL" sz="1200" b="0" i="0" u="none" strike="noStrike" cap="none" normalizeH="0" baseline="0" dirty="0">
                <a:ln>
                  <a:noFill/>
                </a:ln>
                <a:solidFill>
                  <a:srgbClr val="444444"/>
                </a:solidFill>
                <a:effectLst/>
                <a:latin typeface="Ubuntu"/>
              </a:rPr>
              <a:t>):</a:t>
            </a: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00288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DC67D39-22CA-8544-8897-DF30BA43FF8C}"/>
              </a:ext>
            </a:extLst>
          </p:cNvPr>
          <p:cNvSpPr>
            <a:spLocks noGrp="1"/>
          </p:cNvSpPr>
          <p:nvPr>
            <p:ph type="title"/>
          </p:nvPr>
        </p:nvSpPr>
        <p:spPr/>
        <p:txBody>
          <a:bodyPr/>
          <a:lstStyle/>
          <a:p>
            <a:r>
              <a:rPr lang="pl-PL" b="1" dirty="0"/>
              <a:t>Metoda nauczyciela</a:t>
            </a:r>
          </a:p>
        </p:txBody>
      </p:sp>
      <p:pic>
        <p:nvPicPr>
          <p:cNvPr id="5" name="Symbol zastępczy zawartości 4" descr="Obraz zawierający tekst, tablica&#10;&#10;Opis wygenerowany automatycznie">
            <a:extLst>
              <a:ext uri="{FF2B5EF4-FFF2-40B4-BE49-F238E27FC236}">
                <a16:creationId xmlns:a16="http://schemas.microsoft.com/office/drawing/2014/main" id="{3FE8410E-8E35-7F41-B7C4-4CED26DB0F56}"/>
              </a:ext>
            </a:extLst>
          </p:cNvPr>
          <p:cNvPicPr>
            <a:picLocks noGrp="1" noChangeAspect="1"/>
          </p:cNvPicPr>
          <p:nvPr>
            <p:ph idx="1"/>
          </p:nvPr>
        </p:nvPicPr>
        <p:blipFill>
          <a:blip r:embed="rId2"/>
          <a:stretch>
            <a:fillRect/>
          </a:stretch>
        </p:blipFill>
        <p:spPr>
          <a:xfrm>
            <a:off x="4356100" y="3048000"/>
            <a:ext cx="3479800" cy="2336800"/>
          </a:xfrm>
        </p:spPr>
      </p:pic>
    </p:spTree>
    <p:extLst>
      <p:ext uri="{BB962C8B-B14F-4D97-AF65-F5344CB8AC3E}">
        <p14:creationId xmlns:p14="http://schemas.microsoft.com/office/powerpoint/2010/main" val="3630644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B5E4DC-252F-9B49-B793-1E3849E18D48}"/>
              </a:ext>
            </a:extLst>
          </p:cNvPr>
          <p:cNvSpPr>
            <a:spLocks noGrp="1"/>
          </p:cNvSpPr>
          <p:nvPr>
            <p:ph type="title"/>
          </p:nvPr>
        </p:nvSpPr>
        <p:spPr/>
        <p:txBody>
          <a:bodyPr>
            <a:normAutofit/>
          </a:bodyPr>
          <a:lstStyle/>
          <a:p>
            <a:r>
              <a:rPr lang="pl-PL" sz="5400" b="1" dirty="0" err="1"/>
              <a:t>Teacher</a:t>
            </a:r>
            <a:r>
              <a:rPr lang="pl-PL" sz="5400" b="1" dirty="0"/>
              <a:t> </a:t>
            </a:r>
          </a:p>
        </p:txBody>
      </p:sp>
      <p:graphicFrame>
        <p:nvGraphicFramePr>
          <p:cNvPr id="6" name="Symbol zastępczy zawartości 2">
            <a:extLst>
              <a:ext uri="{FF2B5EF4-FFF2-40B4-BE49-F238E27FC236}">
                <a16:creationId xmlns:a16="http://schemas.microsoft.com/office/drawing/2014/main" id="{FEDF2EC3-08CA-4774-AA0B-763047D10CAC}"/>
              </a:ext>
            </a:extLst>
          </p:cNvPr>
          <p:cNvGraphicFramePr>
            <a:graphicFrameLocks noGrp="1"/>
          </p:cNvGraphicFramePr>
          <p:nvPr>
            <p:ph idx="1"/>
          </p:nvPr>
        </p:nvGraphicFramePr>
        <p:xfrm>
          <a:off x="5418668" y="982131"/>
          <a:ext cx="5469466" cy="4893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ymbol zastępczy tekstu 3">
            <a:extLst>
              <a:ext uri="{FF2B5EF4-FFF2-40B4-BE49-F238E27FC236}">
                <a16:creationId xmlns:a16="http://schemas.microsoft.com/office/drawing/2014/main" id="{E13703F3-473A-D848-9893-7FEE758322D0}"/>
              </a:ext>
            </a:extLst>
          </p:cNvPr>
          <p:cNvSpPr>
            <a:spLocks noGrp="1"/>
          </p:cNvSpPr>
          <p:nvPr>
            <p:ph type="body" sz="half" idx="2"/>
          </p:nvPr>
        </p:nvSpPr>
        <p:spPr/>
        <p:txBody>
          <a:bodyPr>
            <a:noAutofit/>
          </a:bodyPr>
          <a:lstStyle/>
          <a:p>
            <a:r>
              <a:rPr lang="pl-PL" sz="1800" dirty="0"/>
              <a:t>Metoda nauczyciela to metoda, w której należy tłumaczyć i uczyć siebie oraz innych. Wymusza ona skupienie się na materiale, osadzanie go w swoim świecie (łączeniu ze znanymi rzeczami), wyciągnięcia wniosków, powiązań i skojarzeń, przykładów</a:t>
            </a:r>
          </a:p>
        </p:txBody>
      </p:sp>
    </p:spTree>
    <p:extLst>
      <p:ext uri="{BB962C8B-B14F-4D97-AF65-F5344CB8AC3E}">
        <p14:creationId xmlns:p14="http://schemas.microsoft.com/office/powerpoint/2010/main" val="939454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7AF0FCDC-7BF8-4C15-B0DF-39495ABCC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40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6" name="Rectangle 10">
            <a:extLst>
              <a:ext uri="{FF2B5EF4-FFF2-40B4-BE49-F238E27FC236}">
                <a16:creationId xmlns:a16="http://schemas.microsoft.com/office/drawing/2014/main" id="{D83D09F1-D65C-4360-A042-A28A88B8D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6" cy="6858000"/>
          </a:xfrm>
          <a:prstGeom prst="rect">
            <a:avLst/>
          </a:prstGeom>
          <a:blipFill>
            <a:blip r:embed="rId3"/>
            <a:stretch>
              <a:fillRect/>
            </a:stretch>
          </a:blipFill>
          <a:ln>
            <a:noFill/>
          </a:ln>
          <a:effectLst>
            <a:innerShdw blurRad="88900" dist="254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 name="Tytuł 1">
            <a:extLst>
              <a:ext uri="{FF2B5EF4-FFF2-40B4-BE49-F238E27FC236}">
                <a16:creationId xmlns:a16="http://schemas.microsoft.com/office/drawing/2014/main" id="{EB522051-9043-8C42-A226-5B2ACE4480F7}"/>
              </a:ext>
            </a:extLst>
          </p:cNvPr>
          <p:cNvSpPr>
            <a:spLocks noGrp="1"/>
          </p:cNvSpPr>
          <p:nvPr>
            <p:ph type="ctrTitle"/>
          </p:nvPr>
        </p:nvSpPr>
        <p:spPr>
          <a:xfrm>
            <a:off x="965200" y="938687"/>
            <a:ext cx="5925988" cy="4009233"/>
          </a:xfrm>
        </p:spPr>
        <p:txBody>
          <a:bodyPr anchor="ctr">
            <a:normAutofit/>
          </a:bodyPr>
          <a:lstStyle/>
          <a:p>
            <a:pPr>
              <a:lnSpc>
                <a:spcPct val="90000"/>
              </a:lnSpc>
            </a:pPr>
            <a:r>
              <a:rPr lang="pl-PL" sz="4600" dirty="0">
                <a:solidFill>
                  <a:srgbClr val="010001"/>
                </a:solidFill>
              </a:rPr>
              <a:t>Drogi uczniu- poznałeś kilka technik skutecznego uczenia się. Sprawdź i wybierz najlepszą technikę dla siebie.</a:t>
            </a:r>
          </a:p>
        </p:txBody>
      </p:sp>
      <p:sp>
        <p:nvSpPr>
          <p:cNvPr id="3" name="Podtytuł 2">
            <a:extLst>
              <a:ext uri="{FF2B5EF4-FFF2-40B4-BE49-F238E27FC236}">
                <a16:creationId xmlns:a16="http://schemas.microsoft.com/office/drawing/2014/main" id="{F1E4EAB5-A7CA-B94D-BA04-BB2D42E7F9D6}"/>
              </a:ext>
            </a:extLst>
          </p:cNvPr>
          <p:cNvSpPr>
            <a:spLocks noGrp="1"/>
          </p:cNvSpPr>
          <p:nvPr>
            <p:ph type="subTitle" idx="1"/>
          </p:nvPr>
        </p:nvSpPr>
        <p:spPr>
          <a:xfrm>
            <a:off x="965200" y="5080000"/>
            <a:ext cx="5925988" cy="1588427"/>
          </a:xfrm>
        </p:spPr>
        <p:txBody>
          <a:bodyPr anchor="ctr">
            <a:normAutofit/>
          </a:bodyPr>
          <a:lstStyle/>
          <a:p>
            <a:pPr>
              <a:lnSpc>
                <a:spcPct val="90000"/>
              </a:lnSpc>
            </a:pPr>
            <a:r>
              <a:rPr lang="pl-PL" sz="1300" dirty="0">
                <a:solidFill>
                  <a:srgbClr val="010001"/>
                </a:solidFill>
              </a:rPr>
              <a:t>Życzymy Ci ciekawych odkryć!</a:t>
            </a:r>
          </a:p>
          <a:p>
            <a:pPr>
              <a:lnSpc>
                <a:spcPct val="90000"/>
              </a:lnSpc>
            </a:pPr>
            <a:r>
              <a:rPr lang="pl-PL" sz="1300" dirty="0">
                <a:solidFill>
                  <a:srgbClr val="010001"/>
                </a:solidFill>
              </a:rPr>
              <a:t>Włam się do własnego mózgu!</a:t>
            </a:r>
          </a:p>
          <a:p>
            <a:pPr>
              <a:lnSpc>
                <a:spcPct val="90000"/>
              </a:lnSpc>
            </a:pPr>
            <a:r>
              <a:rPr lang="pl-PL" sz="1300" dirty="0">
                <a:solidFill>
                  <a:srgbClr val="010001"/>
                </a:solidFill>
              </a:rPr>
              <a:t>Pozdrawiamy:  Joanna Antoniewicz oraz Aleksandra Płaczek</a:t>
            </a:r>
          </a:p>
          <a:p>
            <a:pPr>
              <a:lnSpc>
                <a:spcPct val="90000"/>
              </a:lnSpc>
            </a:pPr>
            <a:r>
              <a:rPr lang="pl-PL" sz="1300" dirty="0" err="1">
                <a:solidFill>
                  <a:srgbClr val="010001"/>
                </a:solidFill>
              </a:rPr>
              <a:t>Pedagożki</a:t>
            </a:r>
            <a:r>
              <a:rPr lang="pl-PL" sz="1300" dirty="0">
                <a:solidFill>
                  <a:srgbClr val="010001"/>
                </a:solidFill>
              </a:rPr>
              <a:t> z II LO</a:t>
            </a:r>
          </a:p>
          <a:p>
            <a:pPr algn="r">
              <a:lnSpc>
                <a:spcPct val="90000"/>
              </a:lnSpc>
            </a:pPr>
            <a:endParaRPr lang="pl-PL" sz="1300" dirty="0">
              <a:solidFill>
                <a:srgbClr val="010001"/>
              </a:solidFill>
            </a:endParaRPr>
          </a:p>
        </p:txBody>
      </p:sp>
      <p:cxnSp>
        <p:nvCxnSpPr>
          <p:cNvPr id="13" name="Straight Connector 12">
            <a:extLst>
              <a:ext uri="{FF2B5EF4-FFF2-40B4-BE49-F238E27FC236}">
                <a16:creationId xmlns:a16="http://schemas.microsoft.com/office/drawing/2014/main" id="{DFE3C79B-5339-404D-AD57-DEFDC8C113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9264" y="938687"/>
            <a:ext cx="587959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4646B48-D72A-4B29-9974-5196657AF1A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9264" y="4960395"/>
            <a:ext cx="5879592"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7" name="Picture 4" descr="Droga w lesie z punktem zbiegu">
            <a:extLst>
              <a:ext uri="{FF2B5EF4-FFF2-40B4-BE49-F238E27FC236}">
                <a16:creationId xmlns:a16="http://schemas.microsoft.com/office/drawing/2014/main" id="{F54AB654-D425-4715-8FF4-9CA90CA97A8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7534656" y="10"/>
            <a:ext cx="4657344" cy="6857990"/>
          </a:xfrm>
          <a:prstGeom prst="rect">
            <a:avLst/>
          </a:prstGeom>
        </p:spPr>
      </p:pic>
    </p:spTree>
    <p:extLst>
      <p:ext uri="{BB962C8B-B14F-4D97-AF65-F5344CB8AC3E}">
        <p14:creationId xmlns:p14="http://schemas.microsoft.com/office/powerpoint/2010/main" val="3386638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4602F8C-E1EC-4202-83F7-93670CAFAE2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ytuł 1">
            <a:extLst>
              <a:ext uri="{FF2B5EF4-FFF2-40B4-BE49-F238E27FC236}">
                <a16:creationId xmlns:a16="http://schemas.microsoft.com/office/drawing/2014/main" id="{26E98B86-5C14-E742-895F-40FD3D7301E2}"/>
              </a:ext>
            </a:extLst>
          </p:cNvPr>
          <p:cNvSpPr>
            <a:spLocks noGrp="1"/>
          </p:cNvSpPr>
          <p:nvPr>
            <p:ph type="title"/>
          </p:nvPr>
        </p:nvSpPr>
        <p:spPr>
          <a:xfrm>
            <a:off x="7535825" y="982132"/>
            <a:ext cx="3360772" cy="1303867"/>
          </a:xfrm>
        </p:spPr>
        <p:txBody>
          <a:bodyPr>
            <a:normAutofit/>
          </a:bodyPr>
          <a:lstStyle/>
          <a:p>
            <a:r>
              <a:rPr lang="pl-PL" sz="4100"/>
              <a:t>Podsumowanie</a:t>
            </a:r>
          </a:p>
        </p:txBody>
      </p:sp>
      <p:sp>
        <p:nvSpPr>
          <p:cNvPr id="14" name="Rectangle 13">
            <a:extLst>
              <a:ext uri="{FF2B5EF4-FFF2-40B4-BE49-F238E27FC236}">
                <a16:creationId xmlns:a16="http://schemas.microsoft.com/office/drawing/2014/main" id="{B4E31948-EA92-4179-8BB5-5451F6E3D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zawartości 4" descr="Obraz zawierający tekst&#10;&#10;Opis wygenerowany automatycznie">
            <a:extLst>
              <a:ext uri="{FF2B5EF4-FFF2-40B4-BE49-F238E27FC236}">
                <a16:creationId xmlns:a16="http://schemas.microsoft.com/office/drawing/2014/main" id="{00A7EC61-34D6-744D-BFC5-C1D5E7D6273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92643" y="1092199"/>
            <a:ext cx="5942687" cy="4515093"/>
          </a:xfrm>
          <a:prstGeom prst="rect">
            <a:avLst/>
          </a:prstGeom>
        </p:spPr>
      </p:pic>
      <p:cxnSp>
        <p:nvCxnSpPr>
          <p:cNvPr id="16" name="Straight Connector 15">
            <a:extLst>
              <a:ext uri="{FF2B5EF4-FFF2-40B4-BE49-F238E27FC236}">
                <a16:creationId xmlns:a16="http://schemas.microsoft.com/office/drawing/2014/main" id="{C483CC4B-D7FE-41C7-8BDC-1FF487C9CC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pic>
        <p:nvPicPr>
          <p:cNvPr id="7" name="Symbol zastępczy zawartości 6" descr="Obraz zawierający zewnętrzne, roślina, warzywo&#10;&#10;Opis wygenerowany automatycznie">
            <a:extLst>
              <a:ext uri="{FF2B5EF4-FFF2-40B4-BE49-F238E27FC236}">
                <a16:creationId xmlns:a16="http://schemas.microsoft.com/office/drawing/2014/main" id="{AFF8C245-9431-144B-AA52-8BC1FA6D64AD}"/>
              </a:ext>
            </a:extLst>
          </p:cNvPr>
          <p:cNvPicPr>
            <a:picLocks noGrp="1" noChangeAspect="1"/>
          </p:cNvPicPr>
          <p:nvPr>
            <p:ph idx="1"/>
          </p:nvPr>
        </p:nvPicPr>
        <p:blipFill>
          <a:blip r:embed="rId5"/>
          <a:stretch>
            <a:fillRect/>
          </a:stretch>
        </p:blipFill>
        <p:spPr>
          <a:xfrm>
            <a:off x="7535863" y="3098192"/>
            <a:ext cx="3360737" cy="2236417"/>
          </a:xfrm>
        </p:spPr>
      </p:pic>
    </p:spTree>
    <p:extLst>
      <p:ext uri="{BB962C8B-B14F-4D97-AF65-F5344CB8AC3E}">
        <p14:creationId xmlns:p14="http://schemas.microsoft.com/office/powerpoint/2010/main" val="1634026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D8DAB4F-714E-1D4C-A699-319CCC61B95F}"/>
              </a:ext>
            </a:extLst>
          </p:cNvPr>
          <p:cNvSpPr>
            <a:spLocks noGrp="1"/>
          </p:cNvSpPr>
          <p:nvPr>
            <p:ph type="title"/>
          </p:nvPr>
        </p:nvSpPr>
        <p:spPr/>
        <p:txBody>
          <a:bodyPr/>
          <a:lstStyle/>
          <a:p>
            <a:r>
              <a:rPr lang="pl-PL" dirty="0"/>
              <a:t>Metoda TERMINATORA</a:t>
            </a:r>
          </a:p>
        </p:txBody>
      </p:sp>
      <p:pic>
        <p:nvPicPr>
          <p:cNvPr id="5" name="Symbol zastępczy zawartości 4" descr="Obraz zawierający tekst&#10;&#10;Opis wygenerowany automatycznie">
            <a:extLst>
              <a:ext uri="{FF2B5EF4-FFF2-40B4-BE49-F238E27FC236}">
                <a16:creationId xmlns:a16="http://schemas.microsoft.com/office/drawing/2014/main" id="{7B035694-5B3D-7446-984A-B4986AF1434C}"/>
              </a:ext>
            </a:extLst>
          </p:cNvPr>
          <p:cNvPicPr>
            <a:picLocks noGrp="1" noChangeAspect="1"/>
          </p:cNvPicPr>
          <p:nvPr>
            <p:ph idx="1"/>
          </p:nvPr>
        </p:nvPicPr>
        <p:blipFill>
          <a:blip r:embed="rId2"/>
          <a:stretch>
            <a:fillRect/>
          </a:stretch>
        </p:blipFill>
        <p:spPr>
          <a:xfrm>
            <a:off x="3574256" y="2500312"/>
            <a:ext cx="5043487" cy="2711450"/>
          </a:xfrm>
        </p:spPr>
      </p:pic>
    </p:spTree>
    <p:extLst>
      <p:ext uri="{BB962C8B-B14F-4D97-AF65-F5344CB8AC3E}">
        <p14:creationId xmlns:p14="http://schemas.microsoft.com/office/powerpoint/2010/main" val="815762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4173A58-B122-4342-8641-2C7187495D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88825" cy="6856214"/>
          </a:xfrm>
          <a:prstGeom prst="rect">
            <a:avLst/>
          </a:prstGeom>
        </p:spPr>
      </p:pic>
      <p:cxnSp>
        <p:nvCxnSpPr>
          <p:cNvPr id="13" name="Straight Connector 12">
            <a:extLst>
              <a:ext uri="{FF2B5EF4-FFF2-40B4-BE49-F238E27FC236}">
                <a16:creationId xmlns:a16="http://schemas.microsoft.com/office/drawing/2014/main" id="{9E3E38EB-06F9-40C9-B3E2-7CC1363B99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533145C6-2FFA-484C-8AF6-1DB1F8EFA8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ytuł 1">
            <a:extLst>
              <a:ext uri="{FF2B5EF4-FFF2-40B4-BE49-F238E27FC236}">
                <a16:creationId xmlns:a16="http://schemas.microsoft.com/office/drawing/2014/main" id="{D0752D4A-4947-4E4F-A564-E8E323566999}"/>
              </a:ext>
            </a:extLst>
          </p:cNvPr>
          <p:cNvSpPr>
            <a:spLocks noGrp="1"/>
          </p:cNvSpPr>
          <p:nvPr>
            <p:ph type="title"/>
          </p:nvPr>
        </p:nvSpPr>
        <p:spPr>
          <a:xfrm>
            <a:off x="4626508" y="982132"/>
            <a:ext cx="6270090" cy="1303867"/>
          </a:xfrm>
        </p:spPr>
        <p:txBody>
          <a:bodyPr vert="horz" lIns="91440" tIns="45720" rIns="91440" bIns="45720" rtlCol="0" anchor="ctr">
            <a:normAutofit/>
          </a:bodyPr>
          <a:lstStyle/>
          <a:p>
            <a:pPr>
              <a:lnSpc>
                <a:spcPct val="90000"/>
              </a:lnSpc>
            </a:pPr>
            <a:r>
              <a:rPr lang="en-US" sz="2800"/>
              <a:t>Terminator to – w dawnym znaczeniu – uczeń terminujący u mistrza do czasu, aż stanie się czeladnikiem.</a:t>
            </a:r>
          </a:p>
        </p:txBody>
      </p:sp>
      <p:sp>
        <p:nvSpPr>
          <p:cNvPr id="17" name="Rectangle 16">
            <a:extLst>
              <a:ext uri="{FF2B5EF4-FFF2-40B4-BE49-F238E27FC236}">
                <a16:creationId xmlns:a16="http://schemas.microsoft.com/office/drawing/2014/main" id="{CDBB4822-1AD2-44E2-9C81-900FC60CC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ymbol zastępczy zawartości 5" descr="Obraz zawierający osoba&#10;&#10;Opis wygenerowany automatycznie">
            <a:extLst>
              <a:ext uri="{FF2B5EF4-FFF2-40B4-BE49-F238E27FC236}">
                <a16:creationId xmlns:a16="http://schemas.microsoft.com/office/drawing/2014/main" id="{9AEF3AB5-D4E1-3843-BE91-C486A8281477}"/>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r="-2"/>
          <a:stretch/>
        </p:blipFill>
        <p:spPr>
          <a:xfrm>
            <a:off x="1412683" y="1410208"/>
            <a:ext cx="2433793" cy="3858780"/>
          </a:xfrm>
          <a:prstGeom prst="rect">
            <a:avLst/>
          </a:prstGeom>
        </p:spPr>
      </p:pic>
      <p:cxnSp>
        <p:nvCxnSpPr>
          <p:cNvPr id="19" name="Straight Connector 18">
            <a:extLst>
              <a:ext uri="{FF2B5EF4-FFF2-40B4-BE49-F238E27FC236}">
                <a16:creationId xmlns:a16="http://schemas.microsoft.com/office/drawing/2014/main" id="{2FFAA61A-D498-4DC0-A576-27B562DDBF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Symbol zastępczy tekstu 3">
            <a:extLst>
              <a:ext uri="{FF2B5EF4-FFF2-40B4-BE49-F238E27FC236}">
                <a16:creationId xmlns:a16="http://schemas.microsoft.com/office/drawing/2014/main" id="{D67FE596-39B4-9F4A-89A3-7FE2CE033B7D}"/>
              </a:ext>
            </a:extLst>
          </p:cNvPr>
          <p:cNvSpPr>
            <a:spLocks noGrp="1"/>
          </p:cNvSpPr>
          <p:nvPr>
            <p:ph type="body" sz="half" idx="2"/>
          </p:nvPr>
        </p:nvSpPr>
        <p:spPr>
          <a:xfrm>
            <a:off x="4636482" y="2556932"/>
            <a:ext cx="6260114" cy="3318936"/>
          </a:xfrm>
        </p:spPr>
        <p:txBody>
          <a:bodyPr vert="horz" lIns="91440" tIns="45720" rIns="91440" bIns="45720" rtlCol="0" anchor="t">
            <a:noAutofit/>
          </a:bodyPr>
          <a:lstStyle/>
          <a:p>
            <a:pPr algn="just">
              <a:buFont typeface="Arial"/>
              <a:buChar char="•"/>
            </a:pPr>
            <a:r>
              <a:rPr lang="en-US" sz="2000" dirty="0" err="1"/>
              <a:t>Metoda</a:t>
            </a:r>
            <a:r>
              <a:rPr lang="en-US" sz="2000" dirty="0"/>
              <a:t> </a:t>
            </a:r>
            <a:r>
              <a:rPr lang="en-US" sz="2000" dirty="0" err="1"/>
              <a:t>polega</a:t>
            </a:r>
            <a:r>
              <a:rPr lang="en-US" sz="2000" dirty="0"/>
              <a:t> </a:t>
            </a:r>
            <a:r>
              <a:rPr lang="en-US" sz="2000" dirty="0" err="1"/>
              <a:t>na</a:t>
            </a:r>
            <a:r>
              <a:rPr lang="en-US" sz="2000" dirty="0"/>
              <a:t> </a:t>
            </a:r>
            <a:r>
              <a:rPr lang="en-US" sz="2000" dirty="0" err="1"/>
              <a:t>tym</a:t>
            </a:r>
            <a:r>
              <a:rPr lang="en-US" sz="2000" dirty="0"/>
              <a:t>, aby </a:t>
            </a:r>
            <a:r>
              <a:rPr lang="en-US" sz="2000" dirty="0" err="1"/>
              <a:t>uczyć</a:t>
            </a:r>
            <a:r>
              <a:rPr lang="en-US" sz="2000" dirty="0"/>
              <a:t> </a:t>
            </a:r>
            <a:r>
              <a:rPr lang="en-US" sz="2000" dirty="0" err="1"/>
              <a:t>się</a:t>
            </a:r>
            <a:r>
              <a:rPr lang="en-US" sz="2000" dirty="0"/>
              <a:t> </a:t>
            </a:r>
            <a:r>
              <a:rPr lang="en-US" sz="2000" dirty="0" err="1"/>
              <a:t>nie</a:t>
            </a:r>
            <a:r>
              <a:rPr lang="en-US" sz="2000" dirty="0"/>
              <a:t> </a:t>
            </a:r>
            <a:r>
              <a:rPr lang="en-US" sz="2000" dirty="0" err="1"/>
              <a:t>tylko</a:t>
            </a:r>
            <a:r>
              <a:rPr lang="en-US" sz="2000" dirty="0"/>
              <a:t> w </a:t>
            </a:r>
            <a:r>
              <a:rPr lang="en-US" sz="2000" dirty="0" err="1"/>
              <a:t>teorii</a:t>
            </a:r>
            <a:r>
              <a:rPr lang="en-US" sz="2000" dirty="0"/>
              <a:t>, ale </a:t>
            </a:r>
            <a:r>
              <a:rPr lang="en-US" sz="2000" dirty="0" err="1"/>
              <a:t>i</a:t>
            </a:r>
            <a:r>
              <a:rPr lang="en-US" sz="2000" dirty="0"/>
              <a:t> w </a:t>
            </a:r>
            <a:r>
              <a:rPr lang="en-US" sz="2000" dirty="0" err="1"/>
              <a:t>praktyce</a:t>
            </a:r>
            <a:r>
              <a:rPr lang="en-US" sz="2000" dirty="0"/>
              <a:t>. </a:t>
            </a:r>
            <a:r>
              <a:rPr lang="en-US" sz="2000" dirty="0" err="1"/>
              <a:t>Chodzi</a:t>
            </a:r>
            <a:r>
              <a:rPr lang="en-US" sz="2000" dirty="0"/>
              <a:t> </a:t>
            </a:r>
            <a:r>
              <a:rPr lang="en-US" sz="2000" dirty="0" err="1"/>
              <a:t>tu</a:t>
            </a:r>
            <a:r>
              <a:rPr lang="en-US" sz="2000" dirty="0"/>
              <a:t> </a:t>
            </a:r>
            <a:r>
              <a:rPr lang="en-US" sz="2000" dirty="0" err="1"/>
              <a:t>nie</a:t>
            </a:r>
            <a:r>
              <a:rPr lang="en-US" sz="2000" dirty="0"/>
              <a:t> o </a:t>
            </a:r>
            <a:r>
              <a:rPr lang="en-US" sz="2000" dirty="0" err="1"/>
              <a:t>nabycie</a:t>
            </a:r>
            <a:r>
              <a:rPr lang="en-US" sz="2000" dirty="0"/>
              <a:t> </a:t>
            </a:r>
            <a:r>
              <a:rPr lang="en-US" sz="2000" dirty="0" err="1"/>
              <a:t>motorycznej</a:t>
            </a:r>
            <a:r>
              <a:rPr lang="en-US" sz="2000" dirty="0"/>
              <a:t> </a:t>
            </a:r>
            <a:r>
              <a:rPr lang="en-US" sz="2000" dirty="0" err="1"/>
              <a:t>umiejętności</a:t>
            </a:r>
            <a:r>
              <a:rPr lang="en-US" sz="2000" dirty="0"/>
              <a:t>, ale o </a:t>
            </a:r>
            <a:r>
              <a:rPr lang="en-US" sz="2000" dirty="0" err="1"/>
              <a:t>zastosowanie</a:t>
            </a:r>
            <a:r>
              <a:rPr lang="en-US" sz="2000" dirty="0"/>
              <a:t> </a:t>
            </a:r>
            <a:r>
              <a:rPr lang="en-US" sz="2000" dirty="0" err="1"/>
              <a:t>swojej</a:t>
            </a:r>
            <a:r>
              <a:rPr lang="en-US" sz="2000" dirty="0"/>
              <a:t> </a:t>
            </a:r>
            <a:r>
              <a:rPr lang="en-US" sz="2000" dirty="0" err="1"/>
              <a:t>fizyczności</a:t>
            </a:r>
            <a:r>
              <a:rPr lang="en-US" sz="2000" dirty="0"/>
              <a:t> w </a:t>
            </a:r>
            <a:r>
              <a:rPr lang="en-US" sz="2000" dirty="0" err="1"/>
              <a:t>praktyce</a:t>
            </a:r>
            <a:r>
              <a:rPr lang="en-US" sz="2000" dirty="0"/>
              <a:t>, by </a:t>
            </a:r>
            <a:r>
              <a:rPr lang="en-US" sz="2000" dirty="0" err="1"/>
              <a:t>lepiej</a:t>
            </a:r>
            <a:r>
              <a:rPr lang="en-US" sz="2000" dirty="0"/>
              <a:t> </a:t>
            </a:r>
            <a:r>
              <a:rPr lang="en-US" sz="2000" dirty="0" err="1"/>
              <a:t>zapamiętać</a:t>
            </a:r>
            <a:r>
              <a:rPr lang="en-US" sz="2000" dirty="0"/>
              <a:t> </a:t>
            </a:r>
            <a:r>
              <a:rPr lang="en-US" sz="2000" dirty="0" err="1"/>
              <a:t>zdobyte</a:t>
            </a:r>
            <a:r>
              <a:rPr lang="en-US" sz="2000" dirty="0"/>
              <a:t> </a:t>
            </a:r>
            <a:r>
              <a:rPr lang="en-US" sz="2000" dirty="0" err="1"/>
              <a:t>przez</a:t>
            </a:r>
            <a:r>
              <a:rPr lang="en-US" sz="2000" dirty="0"/>
              <a:t> </a:t>
            </a:r>
            <a:r>
              <a:rPr lang="en-US" sz="2000" dirty="0" err="1"/>
              <a:t>nas</a:t>
            </a:r>
            <a:r>
              <a:rPr lang="en-US" sz="2000" dirty="0"/>
              <a:t> </a:t>
            </a:r>
            <a:r>
              <a:rPr lang="en-US" sz="2000" dirty="0" err="1"/>
              <a:t>informacje</a:t>
            </a:r>
            <a:r>
              <a:rPr lang="en-US" sz="2000" dirty="0"/>
              <a:t>. </a:t>
            </a:r>
            <a:r>
              <a:rPr lang="en-US" sz="2000" dirty="0" err="1"/>
              <a:t>Jeśli</a:t>
            </a:r>
            <a:r>
              <a:rPr lang="en-US" sz="2000" dirty="0"/>
              <a:t> </a:t>
            </a:r>
            <a:r>
              <a:rPr lang="en-US" sz="2000" dirty="0" err="1"/>
              <a:t>więc</a:t>
            </a:r>
            <a:r>
              <a:rPr lang="en-US" sz="2000" dirty="0"/>
              <a:t> </a:t>
            </a:r>
            <a:r>
              <a:rPr lang="en-US" sz="2000" dirty="0" err="1"/>
              <a:t>uczymy</a:t>
            </a:r>
            <a:r>
              <a:rPr lang="en-US" sz="2000" dirty="0"/>
              <a:t> </a:t>
            </a:r>
            <a:r>
              <a:rPr lang="en-US" sz="2000" dirty="0" err="1"/>
              <a:t>się</a:t>
            </a:r>
            <a:r>
              <a:rPr lang="en-US" sz="2000" dirty="0"/>
              <a:t> </a:t>
            </a:r>
            <a:r>
              <a:rPr lang="en-US" sz="2000" dirty="0" err="1"/>
              <a:t>języka</a:t>
            </a:r>
            <a:r>
              <a:rPr lang="en-US" sz="2000" dirty="0"/>
              <a:t> </a:t>
            </a:r>
            <a:r>
              <a:rPr lang="en-US" sz="2000" dirty="0" err="1"/>
              <a:t>obcego</a:t>
            </a:r>
            <a:r>
              <a:rPr lang="en-US" sz="2000" dirty="0"/>
              <a:t>, </a:t>
            </a:r>
            <a:r>
              <a:rPr lang="en-US" sz="2000" dirty="0" err="1"/>
              <a:t>pokazujmy</a:t>
            </a:r>
            <a:r>
              <a:rPr lang="en-US" sz="2000" dirty="0"/>
              <a:t> </a:t>
            </a:r>
            <a:r>
              <a:rPr lang="en-US" sz="2000" dirty="0" err="1"/>
              <a:t>ręką</a:t>
            </a:r>
            <a:r>
              <a:rPr lang="en-US" sz="2000" dirty="0"/>
              <a:t> </a:t>
            </a:r>
            <a:r>
              <a:rPr lang="en-US" sz="2000" dirty="0" err="1"/>
              <a:t>rzeczy</a:t>
            </a:r>
            <a:r>
              <a:rPr lang="en-US" sz="2000" dirty="0"/>
              <a:t>, </a:t>
            </a:r>
            <a:r>
              <a:rPr lang="en-US" sz="2000" dirty="0" err="1"/>
              <a:t>których</a:t>
            </a:r>
            <a:r>
              <a:rPr lang="en-US" sz="2000" dirty="0"/>
              <a:t> </a:t>
            </a:r>
            <a:r>
              <a:rPr lang="en-US" sz="2000" dirty="0" err="1"/>
              <a:t>musimy</a:t>
            </a:r>
            <a:r>
              <a:rPr lang="en-US" sz="2000" dirty="0"/>
              <a:t> </a:t>
            </a:r>
            <a:r>
              <a:rPr lang="en-US" sz="2000" dirty="0" err="1"/>
              <a:t>się</a:t>
            </a:r>
            <a:r>
              <a:rPr lang="en-US" sz="2000" dirty="0"/>
              <a:t> </a:t>
            </a:r>
            <a:r>
              <a:rPr lang="en-US" sz="2000" dirty="0" err="1"/>
              <a:t>nauczyć</a:t>
            </a:r>
            <a:r>
              <a:rPr lang="en-US" sz="2000" dirty="0"/>
              <a:t> </a:t>
            </a:r>
            <a:r>
              <a:rPr lang="en-US" sz="2000" dirty="0" err="1"/>
              <a:t>albo</a:t>
            </a:r>
            <a:r>
              <a:rPr lang="en-US" sz="2000" dirty="0"/>
              <a:t> </a:t>
            </a:r>
            <a:r>
              <a:rPr lang="en-US" sz="2000" dirty="0" err="1"/>
              <a:t>głośno</a:t>
            </a:r>
            <a:r>
              <a:rPr lang="en-US" sz="2000" dirty="0"/>
              <a:t> </a:t>
            </a:r>
            <a:r>
              <a:rPr lang="en-US" sz="2000" dirty="0" err="1"/>
              <a:t>nazywajmy</a:t>
            </a:r>
            <a:r>
              <a:rPr lang="en-US" sz="2000" dirty="0"/>
              <a:t> </a:t>
            </a:r>
            <a:r>
              <a:rPr lang="en-US" sz="2000" dirty="0" err="1"/>
              <a:t>produkty</a:t>
            </a:r>
            <a:r>
              <a:rPr lang="en-US" sz="2000" dirty="0"/>
              <a:t>, </a:t>
            </a:r>
            <a:r>
              <a:rPr lang="en-US" sz="2000" dirty="0" err="1"/>
              <a:t>których</a:t>
            </a:r>
            <a:r>
              <a:rPr lang="en-US" sz="2000" dirty="0"/>
              <a:t> </a:t>
            </a:r>
            <a:r>
              <a:rPr lang="en-US" sz="2000" dirty="0" err="1"/>
              <a:t>używamy</a:t>
            </a:r>
            <a:r>
              <a:rPr lang="en-US" sz="2000" dirty="0"/>
              <a:t> </a:t>
            </a:r>
            <a:r>
              <a:rPr lang="en-US" sz="2000" dirty="0" err="1"/>
              <a:t>podczas</a:t>
            </a:r>
            <a:r>
              <a:rPr lang="en-US" sz="2000" dirty="0"/>
              <a:t> </a:t>
            </a:r>
            <a:r>
              <a:rPr lang="en-US" sz="2000" dirty="0" err="1"/>
              <a:t>przygotowania</a:t>
            </a:r>
            <a:r>
              <a:rPr lang="en-US" sz="2000" dirty="0"/>
              <a:t> </a:t>
            </a:r>
            <a:r>
              <a:rPr lang="en-US" sz="2000" dirty="0" err="1"/>
              <a:t>obiadu</a:t>
            </a:r>
            <a:r>
              <a:rPr lang="en-US" sz="2000" dirty="0"/>
              <a:t>. </a:t>
            </a:r>
            <a:r>
              <a:rPr lang="en-US" sz="2000" dirty="0" err="1"/>
              <a:t>Podobno</a:t>
            </a:r>
            <a:r>
              <a:rPr lang="en-US" sz="2000" dirty="0"/>
              <a:t> </a:t>
            </a:r>
            <a:r>
              <a:rPr lang="en-US" sz="2000" dirty="0" err="1"/>
              <a:t>metoda</a:t>
            </a:r>
            <a:r>
              <a:rPr lang="en-US" sz="2000" dirty="0"/>
              <a:t> ta </a:t>
            </a:r>
            <a:r>
              <a:rPr lang="en-US" sz="2000" dirty="0" err="1"/>
              <a:t>potrafi</a:t>
            </a:r>
            <a:r>
              <a:rPr lang="en-US" sz="2000" dirty="0"/>
              <a:t> </a:t>
            </a:r>
            <a:r>
              <a:rPr lang="en-US" sz="2000" dirty="0" err="1"/>
              <a:t>uatrakcyjnić</a:t>
            </a:r>
            <a:r>
              <a:rPr lang="en-US" sz="2000" dirty="0"/>
              <a:t> </a:t>
            </a:r>
            <a:r>
              <a:rPr lang="en-US" sz="2000" dirty="0" err="1"/>
              <a:t>wyjątkowo</a:t>
            </a:r>
            <a:r>
              <a:rPr lang="en-US" sz="2000" dirty="0"/>
              <a:t> </a:t>
            </a:r>
            <a:r>
              <a:rPr lang="en-US" sz="2000" dirty="0" err="1"/>
              <a:t>nudne</a:t>
            </a:r>
            <a:r>
              <a:rPr lang="en-US" sz="2000" dirty="0"/>
              <a:t> </a:t>
            </a:r>
            <a:r>
              <a:rPr lang="en-US" sz="2000" dirty="0" err="1"/>
              <a:t>zagadnienia</a:t>
            </a:r>
            <a:r>
              <a:rPr lang="en-US" sz="2000" dirty="0"/>
              <a:t>, </a:t>
            </a:r>
            <a:r>
              <a:rPr lang="en-US" sz="2000" dirty="0" err="1"/>
              <a:t>których</a:t>
            </a:r>
            <a:r>
              <a:rPr lang="en-US" sz="2000" dirty="0"/>
              <a:t> </a:t>
            </a:r>
            <a:r>
              <a:rPr lang="en-US" sz="2000" dirty="0" err="1"/>
              <a:t>się</a:t>
            </a:r>
            <a:r>
              <a:rPr lang="en-US" sz="2000" dirty="0"/>
              <a:t> </a:t>
            </a:r>
            <a:r>
              <a:rPr lang="en-US" sz="2000" dirty="0" err="1"/>
              <a:t>uczymy</a:t>
            </a:r>
            <a:r>
              <a:rPr lang="en-US" sz="2000" dirty="0"/>
              <a:t>.</a:t>
            </a:r>
          </a:p>
        </p:txBody>
      </p:sp>
    </p:spTree>
    <p:extLst>
      <p:ext uri="{BB962C8B-B14F-4D97-AF65-F5344CB8AC3E}">
        <p14:creationId xmlns:p14="http://schemas.microsoft.com/office/powerpoint/2010/main" val="3343985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F8837B-BAE2-489A-8F93-69216307D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ieć z pinezkami">
            <a:extLst>
              <a:ext uri="{FF2B5EF4-FFF2-40B4-BE49-F238E27FC236}">
                <a16:creationId xmlns:a16="http://schemas.microsoft.com/office/drawing/2014/main" id="{0164E2EC-F377-45C3-A39E-800004E67F84}"/>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ytuł 1">
            <a:extLst>
              <a:ext uri="{FF2B5EF4-FFF2-40B4-BE49-F238E27FC236}">
                <a16:creationId xmlns:a16="http://schemas.microsoft.com/office/drawing/2014/main" id="{A7298178-F9CB-F347-9335-89C27050F501}"/>
              </a:ext>
            </a:extLst>
          </p:cNvPr>
          <p:cNvSpPr>
            <a:spLocks noGrp="1"/>
          </p:cNvSpPr>
          <p:nvPr>
            <p:ph type="ctrTitle"/>
          </p:nvPr>
        </p:nvSpPr>
        <p:spPr>
          <a:xfrm>
            <a:off x="2692398" y="1871131"/>
            <a:ext cx="6815669" cy="1515533"/>
          </a:xfrm>
        </p:spPr>
        <p:txBody>
          <a:bodyPr>
            <a:normAutofit/>
          </a:bodyPr>
          <a:lstStyle/>
          <a:p>
            <a:r>
              <a:rPr lang="pl-PL" dirty="0">
                <a:solidFill>
                  <a:srgbClr val="FFFFFF"/>
                </a:solidFill>
              </a:rPr>
              <a:t>Jak to działa w praktyce?</a:t>
            </a:r>
          </a:p>
        </p:txBody>
      </p:sp>
      <p:sp>
        <p:nvSpPr>
          <p:cNvPr id="3" name="Podtytuł 2">
            <a:extLst>
              <a:ext uri="{FF2B5EF4-FFF2-40B4-BE49-F238E27FC236}">
                <a16:creationId xmlns:a16="http://schemas.microsoft.com/office/drawing/2014/main" id="{213862DD-BA31-8143-A9D4-2264C711604D}"/>
              </a:ext>
            </a:extLst>
          </p:cNvPr>
          <p:cNvSpPr>
            <a:spLocks noGrp="1"/>
          </p:cNvSpPr>
          <p:nvPr>
            <p:ph type="subTitle" idx="1"/>
          </p:nvPr>
        </p:nvSpPr>
        <p:spPr>
          <a:xfrm>
            <a:off x="2692398" y="3657597"/>
            <a:ext cx="6815669" cy="1320802"/>
          </a:xfrm>
        </p:spPr>
        <p:txBody>
          <a:bodyPr>
            <a:normAutofit/>
          </a:bodyPr>
          <a:lstStyle/>
          <a:p>
            <a:r>
              <a:rPr lang="pl-PL">
                <a:solidFill>
                  <a:srgbClr val="FFFFFF"/>
                </a:solidFill>
              </a:rPr>
              <a:t>Naukowcy zrobili badania, gdzie kazali nauczyć się zdań: otwórz książkę, ogól kiwi. Ludzie, którzy oprócz usłyszenia tych zdań, również wykonali te czynności, na dłużej je zapamiętali.</a:t>
            </a:r>
          </a:p>
        </p:txBody>
      </p:sp>
      <p:cxnSp>
        <p:nvCxnSpPr>
          <p:cNvPr id="11" name="Straight Connector 10">
            <a:extLst>
              <a:ext uri="{FF2B5EF4-FFF2-40B4-BE49-F238E27FC236}">
                <a16:creationId xmlns:a16="http://schemas.microsoft.com/office/drawing/2014/main" id="{B48BEE9B-A2F4-4BF3-9EAD-16E1A7FC2D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99932" y="3510608"/>
            <a:ext cx="512064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52316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BAE5B34-A7F2-9040-B308-822A2CAEC039}"/>
              </a:ext>
            </a:extLst>
          </p:cNvPr>
          <p:cNvSpPr>
            <a:spLocks noGrp="1"/>
          </p:cNvSpPr>
          <p:nvPr>
            <p:ph type="title"/>
          </p:nvPr>
        </p:nvSpPr>
        <p:spPr>
          <a:xfrm>
            <a:off x="1295402" y="982132"/>
            <a:ext cx="9601196" cy="1303867"/>
          </a:xfrm>
        </p:spPr>
        <p:txBody>
          <a:bodyPr>
            <a:normAutofit/>
          </a:bodyPr>
          <a:lstStyle/>
          <a:p>
            <a:r>
              <a:rPr lang="pl-PL"/>
              <a:t>Metoda testu zderzeniowego</a:t>
            </a:r>
            <a:endParaRPr lang="pl-PL" dirty="0"/>
          </a:p>
        </p:txBody>
      </p:sp>
      <p:pic>
        <p:nvPicPr>
          <p:cNvPr id="5" name="Symbol zastępczy zawartości 4" descr="Obraz zawierający transport, samochód&#10;&#10;Opis wygenerowany automatycznie">
            <a:extLst>
              <a:ext uri="{FF2B5EF4-FFF2-40B4-BE49-F238E27FC236}">
                <a16:creationId xmlns:a16="http://schemas.microsoft.com/office/drawing/2014/main" id="{6828B662-2E22-5647-B4D2-8A3986919C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1434269" y="2701180"/>
            <a:ext cx="2739728" cy="2852640"/>
          </a:xfrm>
          <a:prstGeom prst="rect">
            <a:avLst/>
          </a:prstGeom>
          <a:ln w="57150" cmpd="thickThin">
            <a:solidFill>
              <a:schemeClr val="tx1">
                <a:lumMod val="50000"/>
                <a:lumOff val="50000"/>
              </a:schemeClr>
            </a:solidFill>
            <a:miter lim="800000"/>
          </a:ln>
        </p:spPr>
      </p:pic>
      <p:sp>
        <p:nvSpPr>
          <p:cNvPr id="9" name="Content Placeholder 8">
            <a:extLst>
              <a:ext uri="{FF2B5EF4-FFF2-40B4-BE49-F238E27FC236}">
                <a16:creationId xmlns:a16="http://schemas.microsoft.com/office/drawing/2014/main" id="{5CCD2DDD-09A0-417D-96E0-83E7933E03B4}"/>
              </a:ext>
            </a:extLst>
          </p:cNvPr>
          <p:cNvSpPr>
            <a:spLocks noGrp="1"/>
          </p:cNvSpPr>
          <p:nvPr>
            <p:ph idx="1"/>
          </p:nvPr>
        </p:nvSpPr>
        <p:spPr>
          <a:xfrm>
            <a:off x="4639732" y="2556932"/>
            <a:ext cx="6256863" cy="3318936"/>
          </a:xfrm>
        </p:spPr>
        <p:txBody>
          <a:bodyPr>
            <a:normAutofit/>
          </a:bodyPr>
          <a:lstStyle/>
          <a:p>
            <a:pPr>
              <a:lnSpc>
                <a:spcPct val="90000"/>
              </a:lnSpc>
            </a:pPr>
            <a:r>
              <a:rPr lang="pl-PL" sz="2000" dirty="0"/>
              <a:t>Polega ona na uczeniu się danego zagadnienia w określonym czasie i sprawdzeniu się tuż po sesji, bez powtarzania materiału. Sprawdzian ma być próbą, która pokaże nam, jakie zagadnienia musimy jeszcze powtórzyć. Przydatne jest więc zapisanie sobie właśnie tego, czego nie wiedzieliśmy po to, by w następnej sesji uzupełnić naszą wiedzę. Chodzi o to, by wyciągać wnioski z własnych pomyłek. Wielokrotne powtarzanie tego samego materiału w krótkich odstępach czasu da efekt krótkotrwały, tylko na czas egzaminu – po kilku dniach nabyte informacje będą nam umykać.</a:t>
            </a:r>
            <a:endParaRPr lang="en-US" sz="2000" dirty="0"/>
          </a:p>
        </p:txBody>
      </p:sp>
    </p:spTree>
    <p:extLst>
      <p:ext uri="{BB962C8B-B14F-4D97-AF65-F5344CB8AC3E}">
        <p14:creationId xmlns:p14="http://schemas.microsoft.com/office/powerpoint/2010/main" val="2773076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F8837B-BAE2-489A-8F93-69216307D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yferblat zegarka">
            <a:extLst>
              <a:ext uri="{FF2B5EF4-FFF2-40B4-BE49-F238E27FC236}">
                <a16:creationId xmlns:a16="http://schemas.microsoft.com/office/drawing/2014/main" id="{BB1ADFD9-3CD8-45B6-A371-4DC7812B67F6}"/>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ytuł 1">
            <a:extLst>
              <a:ext uri="{FF2B5EF4-FFF2-40B4-BE49-F238E27FC236}">
                <a16:creationId xmlns:a16="http://schemas.microsoft.com/office/drawing/2014/main" id="{564BCFC5-08FF-8443-A849-6C88250FB6FF}"/>
              </a:ext>
            </a:extLst>
          </p:cNvPr>
          <p:cNvSpPr>
            <a:spLocks noGrp="1"/>
          </p:cNvSpPr>
          <p:nvPr>
            <p:ph type="ctrTitle"/>
          </p:nvPr>
        </p:nvSpPr>
        <p:spPr>
          <a:xfrm>
            <a:off x="2692398" y="1871131"/>
            <a:ext cx="6815669" cy="1515533"/>
          </a:xfrm>
        </p:spPr>
        <p:txBody>
          <a:bodyPr>
            <a:normAutofit/>
          </a:bodyPr>
          <a:lstStyle/>
          <a:p>
            <a:pPr>
              <a:lnSpc>
                <a:spcPct val="90000"/>
              </a:lnSpc>
            </a:pPr>
            <a:r>
              <a:rPr lang="pl-PL" sz="5000" dirty="0">
                <a:solidFill>
                  <a:srgbClr val="FFFFFF"/>
                </a:solidFill>
              </a:rPr>
              <a:t>Sprawdzanie się poprzez testowanie</a:t>
            </a:r>
          </a:p>
        </p:txBody>
      </p:sp>
      <p:sp>
        <p:nvSpPr>
          <p:cNvPr id="3" name="Podtytuł 2">
            <a:extLst>
              <a:ext uri="{FF2B5EF4-FFF2-40B4-BE49-F238E27FC236}">
                <a16:creationId xmlns:a16="http://schemas.microsoft.com/office/drawing/2014/main" id="{FA289677-721A-4A4D-ACF4-DA85EDB83C3D}"/>
              </a:ext>
            </a:extLst>
          </p:cNvPr>
          <p:cNvSpPr>
            <a:spLocks noGrp="1"/>
          </p:cNvSpPr>
          <p:nvPr>
            <p:ph type="subTitle" idx="1"/>
          </p:nvPr>
        </p:nvSpPr>
        <p:spPr>
          <a:xfrm>
            <a:off x="2692398" y="3657597"/>
            <a:ext cx="6815669" cy="2219096"/>
          </a:xfrm>
        </p:spPr>
        <p:txBody>
          <a:bodyPr>
            <a:normAutofit/>
          </a:bodyPr>
          <a:lstStyle/>
          <a:p>
            <a:pPr>
              <a:lnSpc>
                <a:spcPct val="90000"/>
              </a:lnSpc>
            </a:pPr>
            <a:r>
              <a:rPr lang="pl-PL" sz="2000" dirty="0">
                <a:solidFill>
                  <a:srgbClr val="FFFFFF"/>
                </a:solidFill>
              </a:rPr>
              <a:t>Testy bardzo dużo uczą, a przy tym wzmacniają ślad pamięciowy, więc warto testować w praktyce (np. egzamin) swoją wiedzę. Dobrze jest wykonywać test już po pierwszym zapoznaniu się z materiałem. Wbrew pozorom, wcale nie trzeba podczas takiego testu odpowiadać poprawnie, wystarczy, że uczeń intensywnie szuka poprawnej odpowiedzi, a potem porównuje swoje odpowiedzi z poprawnymi. Nauka na błędach daje dobre efekty!</a:t>
            </a:r>
          </a:p>
        </p:txBody>
      </p:sp>
      <p:cxnSp>
        <p:nvCxnSpPr>
          <p:cNvPr id="11" name="Straight Connector 10">
            <a:extLst>
              <a:ext uri="{FF2B5EF4-FFF2-40B4-BE49-F238E27FC236}">
                <a16:creationId xmlns:a16="http://schemas.microsoft.com/office/drawing/2014/main" id="{B48BEE9B-A2F4-4BF3-9EAD-16E1A7FC2D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99932" y="3510608"/>
            <a:ext cx="512064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24632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y">
  <a:themeElements>
    <a:clrScheme name="Organiczny">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zny">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zny">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{97F503EC-31C8-BA46-A854-70EC8762F742}tf10001064</Template>
  <TotalTime>25965</TotalTime>
  <Words>2023</Words>
  <Application>Microsoft Macintosh PowerPoint</Application>
  <PresentationFormat>Panoramiczny</PresentationFormat>
  <Paragraphs>114</Paragraphs>
  <Slides>35</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35</vt:i4>
      </vt:variant>
    </vt:vector>
  </HeadingPairs>
  <TitlesOfParts>
    <vt:vector size="39" baseType="lpstr">
      <vt:lpstr>Arial</vt:lpstr>
      <vt:lpstr>Garamond</vt:lpstr>
      <vt:lpstr>Ubuntu</vt:lpstr>
      <vt:lpstr>Organiczny</vt:lpstr>
      <vt:lpstr>Włam się do mózgu </vt:lpstr>
      <vt:lpstr>METODA CIEKAWSKIEGO DZIECKA  </vt:lpstr>
      <vt:lpstr>Jak zastosować to w praktyce?</vt:lpstr>
      <vt:lpstr>Podsumowanie</vt:lpstr>
      <vt:lpstr>Metoda TERMINATORA</vt:lpstr>
      <vt:lpstr>Terminator to – w dawnym znaczeniu – uczeń terminujący u mistrza do czasu, aż stanie się czeladnikiem.</vt:lpstr>
      <vt:lpstr>Jak to działa w praktyce?</vt:lpstr>
      <vt:lpstr>Metoda testu zderzeniowego</vt:lpstr>
      <vt:lpstr>Sprawdzanie się poprzez testowanie</vt:lpstr>
      <vt:lpstr>Metoda tancerki</vt:lpstr>
      <vt:lpstr>Nazwa tej metody związana jest z prekursorką tańca nowoczesnego – Marthą Graham. Zrewolucjonizowała ona spojrzenie na taniec, który stał się pokazem kobiecej siły i niezależności. Jej sukcesem było rozpisanie sekwencji ruchów, potrzebnych do wykonania konkretnej tanecznej figury i rozłożenie ich w czasie. </vt:lpstr>
      <vt:lpstr>Metoda Tancerki to rozłożenie nauki w czasie.</vt:lpstr>
      <vt:lpstr>Prezentacja programu PowerPoint</vt:lpstr>
      <vt:lpstr>Metoda zmiany miejsca</vt:lpstr>
      <vt:lpstr>Według najnowszych badań efektywna nauka powinna przebiegać w różnych okolicznościach przyrody. Odwrotnie więc do teorii, która mówi o tym, iż powinniśmy znaleźć sobie stałe i spokojne miejsce do przyswajania wiedzy. </vt:lpstr>
      <vt:lpstr>Co nam daje zmiana miejsca?</vt:lpstr>
      <vt:lpstr>Powtórzenie materiału w nowym miejscu zmusza umysł do cięższej pracy, niż podczas robienia jej w tym samym miejscu. Mózg postrzega powtarzany materiał jako nowy. Sprawia to, że nie nudzi się tak szybko, a przez to lepiej zapamiętuje. </vt:lpstr>
      <vt:lpstr>Metoda papugi</vt:lpstr>
      <vt:lpstr>Samo mechaniczne powtarzanie tego samego materiału to w większości strata czasu. Powtarzanie musi być przemyślane: budzić emocje, pobudzać umysł, zmuszać do myślenia… już teraz wiesz dlaczego papugi łatwiej zapamiętują przekleństwa niż zwykłe” dzień dobry”;-)</vt:lpstr>
      <vt:lpstr>Metod majstersztyku czyli tworzenie dzieła idealnego… </vt:lpstr>
      <vt:lpstr>Słowo majstersztyk jest kalką z języka niemieckiego i oznacza „mistrzowskie dzieło”.</vt:lpstr>
      <vt:lpstr>W praktyce należy więc wykorzystać np. czyjeś notatki, by je udoskonalić           i stworzyć swoje własne, mistrzowskie. Okazuje się, że w naszej głowie zostają treści przez nas zorganizowane i przetworzone.</vt:lpstr>
      <vt:lpstr>Metoda fiszek</vt:lpstr>
      <vt:lpstr>W metodzie tej pomocne może być pudełko: Przekładamy fiszki, które już umiemy do następnej przegródki… te, które sprawiają nam trudność pozostają na swoim miejscu…gdy wszystkie fiszki znajdą się w przegródce nr 5- opanowaliśmy materiał!</vt:lpstr>
      <vt:lpstr>KRÓTKIE PODSUMOWANIE: Fiszki pozwalają dzielić materiał na mniejszy. Fiszki wykorzystują metodę testu zderzeniowego — częstego testowania swojej wiedzy. Należy powtarzać co jakiś czas również już zapamiętane fiszki. Fiszki, które ciężko zapamiętać, należy powtarzać jeszcze częściej. Należy robić odpowiednio długie przerwy między sesjami nauki. Mózg potrzebuje czasu na zapomnienie danej fiszki. Testowanie swojej wiedzy za pomocą fiszek nie jest stresujące i nie sprawia, że chcemy oszukać podczas testu. Fiszki motywują do pracy, bo dają co chwilę nagrodę w postaci odkrycia, że pamiętamy kolejną fiszkę i posuwamy się do przodu w naszym procesie nauki. </vt:lpstr>
      <vt:lpstr>Metoda Króla boksu</vt:lpstr>
      <vt:lpstr>Metoda Króla boksu polega na podzieleniu materiału na bloki, a bloki na jeszcze mniejsze części, a następnie przeplecenie ich ze sobą.</vt:lpstr>
      <vt:lpstr>Zastosowanie metody: </vt:lpstr>
      <vt:lpstr>Metoda walenia NOTOWANIE, PRZETWARZANIE, FILTROWANIE INFORMACJI</vt:lpstr>
      <vt:lpstr>Metoda Walenia polega na wynotowaniu najważniejszych elementów materiału, skupiając się na tezach, wnioskach, parafrazowaniu, podsumowywaniu. Notowanie jest jedną z technik efektywnego uczenia się. Oprócz samego notowania, należy filtrować i przetwarzać informacje. Osoby notujące podczas słuchania, uzyskują lepsze wyniki na egzaminach. Istotne jest, aby w miarę szybko przejrzeli swoje notatki. </vt:lpstr>
      <vt:lpstr>Jak to wygląda w praktyce?</vt:lpstr>
      <vt:lpstr>Dobrym systemem notowania jest metoda Cornella, która polega na podzieleniu kartki w taki sposób (więcej o tej metodzie jest tutaj: </vt:lpstr>
      <vt:lpstr>Metoda nauczyciela</vt:lpstr>
      <vt:lpstr>Teacher </vt:lpstr>
      <vt:lpstr>Drogi uczniu- poznałeś kilka technik skutecznego uczenia się. Sprawdź i wybierz najlepszą technikę dla siebie.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Włam się do mózgu </dc:title>
  <dc:creator>Joanna Antoniewicz</dc:creator>
  <cp:lastModifiedBy>Joanna Antoniewicz</cp:lastModifiedBy>
  <cp:revision>32</cp:revision>
  <dcterms:created xsi:type="dcterms:W3CDTF">2021-12-03T09:18:25Z</dcterms:created>
  <dcterms:modified xsi:type="dcterms:W3CDTF">2022-02-04T11:58:35Z</dcterms:modified>
</cp:coreProperties>
</file>